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Light" panose="020F0302020204030204" pitchFamily="34" charset="0"/>
      <p:regular r:id="rId44"/>
      <p:bold r:id="rId45"/>
      <p:italic r:id="rId46"/>
      <p:boldItalic r:id="rId47"/>
    </p:embeddedFont>
    <p:embeddedFont>
      <p:font typeface="Roboto Thin" panose="020F03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mJJog0c2pk9YLxxuiuaFzGnya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792" y="-48"/>
      </p:cViewPr>
      <p:guideLst/>
    </p:cSldViewPr>
  </p:slideViewPr>
  <p:notesTextViewPr>
    <p:cViewPr>
      <p:scale>
        <a:sx n="1" d="1"/>
        <a:sy n="1" d="1"/>
      </p:scale>
      <p:origin x="0" y="-4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0c334bd55_0_3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130c334bd55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0c334bd55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0c334bd55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In de kerkorde komt het woord schepping 1 keer voor, namelijk helemaal onderaan bij de definitie van de diaconale arbeid. De schepping vindt je dus niet echt als integraal onderdeel in de kerk terug, maar slechts onder de diaconale taak van de kerk. Daar hebben we het onderwerp ‘ ondergebracht ‘. </a:t>
            </a:r>
            <a:endParaRPr dirty="0"/>
          </a:p>
        </p:txBody>
      </p:sp>
      <p:sp>
        <p:nvSpPr>
          <p:cNvPr id="186" name="Google Shape;186;g130c334bd55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0c334bd55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30c334bd55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0c334bd55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Er is veel te zeggen over zorg voor de schepping in de bijbel. Vandaag houden we het eenvoudig: in Genesis 2 krijgt de mens de opdracht om de tuin te bewerken (ontwikkelen, verzorgen, tot bloei brengen, er van eten) en erover te waken (beschermen, beheren, bewaren voor de toekomst). </a:t>
            </a:r>
            <a:endParaRPr dirty="0"/>
          </a:p>
        </p:txBody>
      </p:sp>
      <p:sp>
        <p:nvSpPr>
          <p:cNvPr id="203" name="Google Shape;203;g130c334bd55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0c334bd55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Na de zondeval komt deze opdracht niet te vervallen. God blijft gericht op de gehele wereld, zie ook in deze bekende tekst waarin alles bij elkaar komt. </a:t>
            </a:r>
            <a:endParaRPr dirty="0"/>
          </a:p>
        </p:txBody>
      </p:sp>
      <p:sp>
        <p:nvSpPr>
          <p:cNvPr id="209" name="Google Shape;209;g130c334bd55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0c334bd55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0c334bd55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Wij zijn echter geneigd om erg vanuit de mens te denken. In deze schematische weergave van ‘de verlossing’ zie je dat verbeeld. De verlossing is iets dat wij vooral beleven als de verzoening van een individuele mens met God. ‘De wereld’ komt in dit plaatje helemaal niet meer voor. In hoe wij ons geloof beleven, hoe we erover praten, zingen, bidden is maar heel weinig ruimte voor de schepping. </a:t>
            </a:r>
            <a:endParaRPr dirty="0"/>
          </a:p>
        </p:txBody>
      </p:sp>
      <p:sp>
        <p:nvSpPr>
          <p:cNvPr id="216" name="Google Shape;216;g130c334bd55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0c334bd55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30c334bd55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Dat zie je ook terug in het kerkelijke leven. We doen van alles in de kerk. Deze gebieden overlappen uiteraard, maar ook hier zie je de zorg voor de schepping eigenlijk niet zo duidelijk terugkomen. Alleen als je </a:t>
            </a:r>
            <a:r>
              <a:rPr lang="nl-NL" dirty="0" err="1"/>
              <a:t>heeeeel</a:t>
            </a:r>
            <a:r>
              <a:rPr lang="nl-NL" dirty="0"/>
              <a:t> goed kijkt in de kleine lettertjes onder diaconaat. </a:t>
            </a:r>
            <a:endParaRPr dirty="0"/>
          </a:p>
        </p:txBody>
      </p:sp>
      <p:sp>
        <p:nvSpPr>
          <p:cNvPr id="232" name="Google Shape;232;g130c334bd55_0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0c334bd55_0_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130c334bd55_0_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0c334bd55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0c334bd55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Terwijl de realiteit is, dat de schepping de basis vormt van ons hele bestaan. Dat we er onderdeel van zijn. Er bestaat niet zoiets als ‘ mens ‘  en ‘ natuur ‘, alsof dat 2 aparte gebieden zijn. Alle gebieden van ons leven, raken de schepping. Ook in ons kerkelijke leven. En de schepping als geheel, zou dan ook terug kunnen/ moeten komen in al die gebieden van kerk zijn. Je kunt bidden voor de afnemende biodiversiteit in je eigen dorp, je kunt danken voor overvloed en regen, je kunt avondmaal vieren met gezond brood waar de boer een eerlijke prijs voor betaald kreeg, je kunt wandelpastoraat doen, je kunt eerlijk en milieubewust inkopen, etc. etc. etc. </a:t>
            </a:r>
            <a:endParaRPr dirty="0"/>
          </a:p>
        </p:txBody>
      </p:sp>
      <p:sp>
        <p:nvSpPr>
          <p:cNvPr id="254" name="Google Shape;254;g130c334bd55_0_1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0c334bd55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130c334bd55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0c334bd55_0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130c334bd55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0c334bd55_0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We krijgen zoveel slecht nieuws te horen in de media over klimaatverandering, afnemende biodiversiteit, etc. Er is zoveel urgentie. We worden gewezen op onze plicht. Op onze schuld. En op hoeveel haast er is. Maar die geluiden leiden meestal tot angst, polarisatie, woede: heel begrijpelijk. Maar de meeste mensen doen het niet goed op angst en woede, plichtgevoel, schuldgevoel: dat houdt je niet vol. Mensen hebben een perspectief nodig, iets waar ze hoopvol mee aan de slag kunnen. Vanuit verlangen, hoop, contemplatie, gebed: dat is iets dat de kerk te bieden heeft! </a:t>
            </a:r>
          </a:p>
        </p:txBody>
      </p:sp>
      <p:sp>
        <p:nvSpPr>
          <p:cNvPr id="294" name="Google Shape;294;g130c334bd55_0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0c334bd55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130c334bd55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Inmiddels zijn we de 400 </a:t>
            </a:r>
            <a:r>
              <a:rPr lang="nl-NL" dirty="0" err="1"/>
              <a:t>GroeneKerken</a:t>
            </a:r>
            <a:r>
              <a:rPr lang="nl-NL" dirty="0"/>
              <a:t> gepasseerd!</a:t>
            </a:r>
            <a:endParaRPr dirty="0"/>
          </a:p>
        </p:txBody>
      </p:sp>
      <p:sp>
        <p:nvSpPr>
          <p:cNvPr id="309" name="Google Shape;3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0c334bd55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30c334bd55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Vanuit 6 hoofdthema’s kun je als kerk aan de slag. We vragen alleen elk jaar een commitment om 1 stap te zetten. Welke stap dat is is aan de gemeente zelf. Je hoeft niet alles af te vinken. </a:t>
            </a:r>
            <a:endParaRPr dirty="0"/>
          </a:p>
        </p:txBody>
      </p:sp>
      <p:sp>
        <p:nvSpPr>
          <p:cNvPr id="327" name="Google Shape;3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0c334bd55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130c334bd55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c334bd55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130c334bd55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0c334bd55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130c334bd55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0c334bd55_0_3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30c334bd55_0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30c334bd55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130c334bd55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30c334bd55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Ga in gesprek. Wordt concreet: dan is het gemakkelijk om ook echt in actie te komen. Houd het daarom in 1</a:t>
            </a:r>
            <a:r>
              <a:rPr lang="nl-NL" baseline="30000" dirty="0"/>
              <a:t>e</a:t>
            </a:r>
            <a:r>
              <a:rPr lang="nl-NL" dirty="0"/>
              <a:t> instantie klein en bij jezelf en je bondgenoten in je directe omgeving en breng dat 1</a:t>
            </a:r>
            <a:r>
              <a:rPr lang="nl-NL" baseline="30000" dirty="0"/>
              <a:t>e</a:t>
            </a:r>
            <a:r>
              <a:rPr lang="nl-NL" dirty="0"/>
              <a:t> initiatief tot bloei. </a:t>
            </a:r>
            <a:r>
              <a:rPr lang="nl-NL"/>
              <a:t>Elke </a:t>
            </a:r>
            <a:r>
              <a:rPr lang="nl-NL" dirty="0"/>
              <a:t>boom begint met 1 zaadje. </a:t>
            </a:r>
            <a:endParaRPr dirty="0"/>
          </a:p>
        </p:txBody>
      </p:sp>
      <p:sp>
        <p:nvSpPr>
          <p:cNvPr id="397" name="Google Shape;397;g130c334bd55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0c334bd5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130c334bd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0c334bd5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130c334bd5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0c334bd55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30c334bd55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90"/>
        <p:cNvGrpSpPr/>
        <p:nvPr/>
      </p:nvGrpSpPr>
      <p:grpSpPr>
        <a:xfrm>
          <a:off x="0" y="0"/>
          <a:ext cx="0" cy="0"/>
          <a:chOff x="0" y="0"/>
          <a:chExt cx="0" cy="0"/>
        </a:xfrm>
      </p:grpSpPr>
      <p:sp>
        <p:nvSpPr>
          <p:cNvPr id="91" name="Google Shape;91;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4042986" y="1365669"/>
            <a:ext cx="4106028" cy="4126662"/>
          </a:xfrm>
          <a:prstGeom prst="rect">
            <a:avLst/>
          </a:prstGeom>
          <a:noFill/>
          <a:ln>
            <a:noFill/>
          </a:ln>
        </p:spPr>
      </p:pic>
      <p:sp>
        <p:nvSpPr>
          <p:cNvPr id="101" name="Google Shape;101;p2"/>
          <p:cNvSpPr txBox="1"/>
          <p:nvPr/>
        </p:nvSpPr>
        <p:spPr>
          <a:xfrm>
            <a:off x="2428168" y="6165880"/>
            <a:ext cx="7335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130c334bd55_0_390"/>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g130c334bd55_0_390"/>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g130c334bd55_0_390"/>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Waarom wel?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181" name="Google Shape;181;g130c334bd55_0_390"/>
          <p:cNvSpPr txBox="1"/>
          <p:nvPr/>
        </p:nvSpPr>
        <p:spPr>
          <a:xfrm>
            <a:off x="5973525" y="408225"/>
            <a:ext cx="6068700" cy="7619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800">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457200" lvl="0" indent="-495300" algn="l" rtl="0">
              <a:spcBef>
                <a:spcPts val="0"/>
              </a:spcBef>
              <a:spcAft>
                <a:spcPts val="0"/>
              </a:spcAft>
              <a:buClr>
                <a:schemeClr val="dk1"/>
              </a:buClr>
              <a:buSzPts val="4200"/>
              <a:buFont typeface="Calibri"/>
              <a:buAutoNum type="arabicPeriod"/>
            </a:pPr>
            <a:r>
              <a:rPr lang="en-US" sz="4200" b="1">
                <a:solidFill>
                  <a:schemeClr val="dk1"/>
                </a:solidFill>
                <a:latin typeface="Calibri"/>
                <a:ea typeface="Calibri"/>
                <a:cs typeface="Calibri"/>
                <a:sym typeface="Calibri"/>
              </a:rPr>
              <a:t>Kerkelijke opdracht</a:t>
            </a:r>
            <a:endParaRPr sz="4200" b="1">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Bijbelse opdracht</a:t>
            </a:r>
            <a:endParaRPr sz="3500">
              <a:latin typeface="Calibri"/>
              <a:ea typeface="Calibri"/>
              <a:cs typeface="Calibri"/>
              <a:sym typeface="Calibri"/>
            </a:endParaRPr>
          </a:p>
          <a:p>
            <a:pPr marL="9144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Niet te scheiden van andere gebieden van het kerk zijn</a:t>
            </a:r>
            <a:endParaRPr sz="3500">
              <a:latin typeface="Calibri"/>
              <a:ea typeface="Calibri"/>
              <a:cs typeface="Calibri"/>
              <a:sym typeface="Calibri"/>
            </a:endParaRPr>
          </a:p>
          <a:p>
            <a:pPr marL="9144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Actualiteit: klimaatverandering en klimaat-ongerechtigheid</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p:txBody>
      </p:sp>
      <p:pic>
        <p:nvPicPr>
          <p:cNvPr id="182" name="Google Shape;182;g130c334bd55_0_390"/>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88" name="Google Shape;188;g130c334bd55_0_218"/>
          <p:cNvCxnSpPr>
            <a:stCxn id="189" idx="6"/>
            <a:endCxn id="189" idx="6"/>
          </p:cNvCxnSpPr>
          <p:nvPr/>
        </p:nvCxnSpPr>
        <p:spPr>
          <a:xfrm>
            <a:off x="4804725" y="2449200"/>
            <a:ext cx="0" cy="0"/>
          </a:xfrm>
          <a:prstGeom prst="straightConnector1">
            <a:avLst/>
          </a:prstGeom>
          <a:noFill/>
          <a:ln w="9525" cap="flat" cmpd="sng">
            <a:solidFill>
              <a:schemeClr val="dk2"/>
            </a:solidFill>
            <a:prstDash val="solid"/>
            <a:round/>
            <a:headEnd type="none" w="med" len="med"/>
            <a:tailEnd type="none" w="med" len="med"/>
          </a:ln>
        </p:spPr>
      </p:cxnSp>
      <p:sp>
        <p:nvSpPr>
          <p:cNvPr id="190" name="Google Shape;190;g130c334bd55_0_218"/>
          <p:cNvSpPr/>
          <p:nvPr/>
        </p:nvSpPr>
        <p:spPr>
          <a:xfrm>
            <a:off x="4891449" y="345675"/>
            <a:ext cx="2415600" cy="2185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t>Diaconaat</a:t>
            </a:r>
            <a:endParaRPr sz="2200" b="1"/>
          </a:p>
        </p:txBody>
      </p:sp>
      <p:sp>
        <p:nvSpPr>
          <p:cNvPr id="191" name="Google Shape;191;g130c334bd55_0_218"/>
          <p:cNvSpPr txBox="1"/>
          <p:nvPr/>
        </p:nvSpPr>
        <p:spPr>
          <a:xfrm>
            <a:off x="1578425" y="2530925"/>
            <a:ext cx="106137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Kerkorde Protestantse Kerken in Nederland:</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US" sz="1700"/>
              <a:t>Artikel 3. De diaconale arbeid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US" sz="1700"/>
              <a:t>1. De gemeente is geroepen tot de dienst van barmhartigheid en gerechtigheid door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US" sz="1700"/>
              <a:t>- het betrachten van onderling dienstbetoon</a:t>
            </a:r>
            <a:endParaRPr sz="1700"/>
          </a:p>
          <a:p>
            <a:pPr marL="0" lvl="0" indent="0" algn="l" rtl="0">
              <a:spcBef>
                <a:spcPts val="0"/>
              </a:spcBef>
              <a:spcAft>
                <a:spcPts val="0"/>
              </a:spcAft>
              <a:buNone/>
            </a:pPr>
            <a:r>
              <a:rPr lang="en-US" sz="1700"/>
              <a:t>- het verlenen van bijstand, verzorging en bescherming aan wie dat nodig hebben</a:t>
            </a:r>
            <a:endParaRPr sz="1700"/>
          </a:p>
          <a:p>
            <a:pPr marL="0" lvl="0" indent="0" algn="l" rtl="0">
              <a:spcBef>
                <a:spcPts val="0"/>
              </a:spcBef>
              <a:spcAft>
                <a:spcPts val="0"/>
              </a:spcAft>
              <a:buNone/>
            </a:pPr>
            <a:r>
              <a:rPr lang="en-US" sz="1700"/>
              <a:t>- het deelnemen in arbeid ten behoeve van het algemeen maatschappelijk welzijn</a:t>
            </a:r>
            <a:endParaRPr sz="1700"/>
          </a:p>
          <a:p>
            <a:pPr marL="0" lvl="0" indent="0" algn="l" rtl="0">
              <a:spcBef>
                <a:spcPts val="0"/>
              </a:spcBef>
              <a:spcAft>
                <a:spcPts val="0"/>
              </a:spcAft>
              <a:buNone/>
            </a:pPr>
            <a:r>
              <a:rPr lang="en-US" sz="1700"/>
              <a:t>- het signaleren van knelsituaties in de samenleving en </a:t>
            </a:r>
            <a:endParaRPr sz="1700"/>
          </a:p>
          <a:p>
            <a:pPr marL="0" lvl="0" indent="0" algn="l" rtl="0">
              <a:spcBef>
                <a:spcPts val="0"/>
              </a:spcBef>
              <a:spcAft>
                <a:spcPts val="0"/>
              </a:spcAft>
              <a:buNone/>
            </a:pPr>
            <a:r>
              <a:rPr lang="en-US" sz="2000" b="1"/>
              <a:t>- het bevorderen van de zorg voor het behoud van de schepping.</a:t>
            </a:r>
            <a:endParaRPr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130c334bd55_0_398"/>
          <p:cNvSpPr/>
          <p:nvPr/>
        </p:nvSpPr>
        <p:spPr>
          <a:xfrm>
            <a:off x="775600" y="492345"/>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30c334bd55_0_398"/>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130c334bd55_0_398"/>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Waarom wel?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199" name="Google Shape;199;g130c334bd55_0_398"/>
          <p:cNvSpPr txBox="1"/>
          <p:nvPr/>
        </p:nvSpPr>
        <p:spPr>
          <a:xfrm>
            <a:off x="5864675" y="80900"/>
            <a:ext cx="6068700" cy="6942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700">
              <a:latin typeface="Calibri"/>
              <a:ea typeface="Calibri"/>
              <a:cs typeface="Calibri"/>
              <a:sym typeface="Calibri"/>
            </a:endParaRPr>
          </a:p>
          <a:p>
            <a:pPr marL="457200" lvl="0" indent="0" algn="l" rtl="0">
              <a:spcBef>
                <a:spcPts val="0"/>
              </a:spcBef>
              <a:spcAft>
                <a:spcPts val="0"/>
              </a:spcAft>
              <a:buNone/>
            </a:pPr>
            <a:endParaRPr sz="2700">
              <a:latin typeface="Calibri"/>
              <a:ea typeface="Calibri"/>
              <a:cs typeface="Calibri"/>
              <a:sym typeface="Calibri"/>
            </a:endParaRPr>
          </a:p>
          <a:p>
            <a:pPr marL="457200" lvl="0" indent="-463550" algn="l" rtl="0">
              <a:spcBef>
                <a:spcPts val="0"/>
              </a:spcBef>
              <a:spcAft>
                <a:spcPts val="0"/>
              </a:spcAft>
              <a:buSzPts val="3700"/>
              <a:buFont typeface="Calibri"/>
              <a:buAutoNum type="arabicPeriod"/>
            </a:pPr>
            <a:r>
              <a:rPr lang="en-US" sz="3700">
                <a:solidFill>
                  <a:schemeClr val="dk1"/>
                </a:solidFill>
                <a:latin typeface="Calibri"/>
                <a:ea typeface="Calibri"/>
                <a:cs typeface="Calibri"/>
                <a:sym typeface="Calibri"/>
              </a:rPr>
              <a:t>Kerkelijke opdracht</a:t>
            </a:r>
            <a:endParaRPr sz="3700">
              <a:solidFill>
                <a:schemeClr val="dk1"/>
              </a:solidFill>
              <a:latin typeface="Calibri"/>
              <a:ea typeface="Calibri"/>
              <a:cs typeface="Calibri"/>
              <a:sym typeface="Calibri"/>
            </a:endParaRPr>
          </a:p>
          <a:p>
            <a:pPr marL="457200" lvl="0" indent="0" algn="l" rtl="0">
              <a:spcBef>
                <a:spcPts val="0"/>
              </a:spcBef>
              <a:spcAft>
                <a:spcPts val="0"/>
              </a:spcAft>
              <a:buNone/>
            </a:pPr>
            <a:endParaRPr sz="3400">
              <a:solidFill>
                <a:schemeClr val="dk1"/>
              </a:solidFill>
              <a:latin typeface="Calibri"/>
              <a:ea typeface="Calibri"/>
              <a:cs typeface="Calibri"/>
              <a:sym typeface="Calibri"/>
            </a:endParaRPr>
          </a:p>
          <a:p>
            <a:pPr marL="457200" lvl="0" indent="-495300" algn="l" rtl="0">
              <a:spcBef>
                <a:spcPts val="0"/>
              </a:spcBef>
              <a:spcAft>
                <a:spcPts val="0"/>
              </a:spcAft>
              <a:buSzPts val="4200"/>
              <a:buFont typeface="Calibri"/>
              <a:buAutoNum type="arabicPeriod"/>
            </a:pPr>
            <a:r>
              <a:rPr lang="en-US" sz="4200" b="1">
                <a:latin typeface="Calibri"/>
                <a:ea typeface="Calibri"/>
                <a:cs typeface="Calibri"/>
                <a:sym typeface="Calibri"/>
              </a:rPr>
              <a:t>Bijbelse opdracht</a:t>
            </a:r>
            <a:endParaRPr sz="4200" b="1">
              <a:latin typeface="Calibri"/>
              <a:ea typeface="Calibri"/>
              <a:cs typeface="Calibri"/>
              <a:sym typeface="Calibri"/>
            </a:endParaRPr>
          </a:p>
          <a:p>
            <a:pPr marL="457200" lvl="0" indent="0" algn="l" rtl="0">
              <a:spcBef>
                <a:spcPts val="0"/>
              </a:spcBef>
              <a:spcAft>
                <a:spcPts val="0"/>
              </a:spcAft>
              <a:buNone/>
            </a:pP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latin typeface="Calibri"/>
                <a:ea typeface="Calibri"/>
                <a:cs typeface="Calibri"/>
                <a:sym typeface="Calibri"/>
              </a:rPr>
              <a:t>Niet te scheiden van andere gebieden van het kerk zijn</a:t>
            </a:r>
            <a:endParaRPr sz="3400">
              <a:latin typeface="Calibri"/>
              <a:ea typeface="Calibri"/>
              <a:cs typeface="Calibri"/>
              <a:sym typeface="Calibri"/>
            </a:endParaRPr>
          </a:p>
          <a:p>
            <a:pPr marL="457200" lvl="0" indent="0" algn="l" rtl="0">
              <a:spcBef>
                <a:spcPts val="0"/>
              </a:spcBef>
              <a:spcAft>
                <a:spcPts val="0"/>
              </a:spcAft>
              <a:buNone/>
            </a:pPr>
            <a:endParaRPr sz="3400">
              <a:latin typeface="Calibri"/>
              <a:ea typeface="Calibri"/>
              <a:cs typeface="Calibri"/>
              <a:sym typeface="Calibri"/>
            </a:endParaRPr>
          </a:p>
          <a:p>
            <a:pPr marL="457200" lvl="0" indent="-444500" algn="l" rtl="0">
              <a:spcBef>
                <a:spcPts val="0"/>
              </a:spcBef>
              <a:spcAft>
                <a:spcPts val="0"/>
              </a:spcAft>
              <a:buSzPts val="3400"/>
              <a:buFont typeface="Calibri"/>
              <a:buAutoNum type="arabicPeriod"/>
            </a:pPr>
            <a:r>
              <a:rPr lang="en-US" sz="3400">
                <a:latin typeface="Calibri"/>
                <a:ea typeface="Calibri"/>
                <a:cs typeface="Calibri"/>
                <a:sym typeface="Calibri"/>
              </a:rPr>
              <a:t>Actualiteit: klimaatverandering en klimaat-ongerechtigheid</a:t>
            </a:r>
            <a:endParaRPr sz="3400">
              <a:latin typeface="Calibri"/>
              <a:ea typeface="Calibri"/>
              <a:cs typeface="Calibri"/>
              <a:sym typeface="Calibri"/>
            </a:endParaRPr>
          </a:p>
          <a:p>
            <a:pPr marL="45720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p:txBody>
      </p:sp>
      <p:pic>
        <p:nvPicPr>
          <p:cNvPr id="200" name="Google Shape;200;g130c334bd55_0_398"/>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30c334bd55_0_98"/>
          <p:cNvSpPr txBox="1"/>
          <p:nvPr/>
        </p:nvSpPr>
        <p:spPr>
          <a:xfrm>
            <a:off x="681575" y="3061600"/>
            <a:ext cx="10985400" cy="221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a:solidFill>
                  <a:schemeClr val="dk1"/>
                </a:solidFill>
                <a:latin typeface="Roboto Light"/>
                <a:ea typeface="Roboto Light"/>
                <a:cs typeface="Roboto Light"/>
                <a:sym typeface="Roboto Light"/>
              </a:rPr>
              <a:t>God, de Heer, bracht de mens in de tuin van Eden, om die te bewerken en erover te waken.</a:t>
            </a:r>
            <a:endParaRPr sz="3000">
              <a:solidFill>
                <a:schemeClr val="dk1"/>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dk1"/>
                </a:solidFill>
                <a:latin typeface="Roboto Light"/>
                <a:ea typeface="Roboto Light"/>
                <a:cs typeface="Roboto Light"/>
                <a:sym typeface="Roboto Light"/>
              </a:rPr>
            </a:br>
            <a:r>
              <a:rPr lang="en-US" sz="3000" b="1">
                <a:solidFill>
                  <a:schemeClr val="dk1"/>
                </a:solidFill>
                <a:latin typeface="Roboto Light"/>
                <a:ea typeface="Roboto Light"/>
                <a:cs typeface="Roboto Light"/>
                <a:sym typeface="Roboto Light"/>
              </a:rPr>
              <a:t>Genesis 2:15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g130c334bd55_0_9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30c334bd55_0_112"/>
          <p:cNvSpPr txBox="1"/>
          <p:nvPr/>
        </p:nvSpPr>
        <p:spPr>
          <a:xfrm>
            <a:off x="681575" y="1347100"/>
            <a:ext cx="10985400" cy="2986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3500">
                <a:solidFill>
                  <a:schemeClr val="dk1"/>
                </a:solidFill>
                <a:latin typeface="Roboto Light"/>
                <a:ea typeface="Roboto Light"/>
                <a:cs typeface="Roboto Light"/>
                <a:sym typeface="Roboto Light"/>
              </a:rPr>
              <a:t>Want God had de wereld zo lief dat hij zijn enige Zoon heeft gegeven, opdat iedereen die in hem gelooft niet verloren gaat, maar eeuwig leven heeft. </a:t>
            </a:r>
            <a:endParaRPr sz="3500">
              <a:solidFill>
                <a:schemeClr val="dk1"/>
              </a:solidFill>
              <a:latin typeface="Roboto Light"/>
              <a:ea typeface="Roboto Light"/>
              <a:cs typeface="Roboto Light"/>
              <a:sym typeface="Roboto Light"/>
            </a:endParaRPr>
          </a:p>
          <a:p>
            <a:pPr marL="0" lvl="0" indent="0" algn="ctr" rtl="0">
              <a:spcBef>
                <a:spcPts val="0"/>
              </a:spcBef>
              <a:spcAft>
                <a:spcPts val="0"/>
              </a:spcAft>
              <a:buClr>
                <a:schemeClr val="dk1"/>
              </a:buClr>
              <a:buSzPts val="1100"/>
              <a:buFont typeface="Arial"/>
              <a:buNone/>
            </a:pPr>
            <a:r>
              <a:rPr lang="en-US" sz="3500" b="1">
                <a:solidFill>
                  <a:schemeClr val="dk1"/>
                </a:solidFill>
                <a:latin typeface="Roboto Light"/>
                <a:ea typeface="Roboto Light"/>
                <a:cs typeface="Roboto Light"/>
                <a:sym typeface="Roboto Light"/>
              </a:rPr>
              <a:t>Johannes 3:16</a:t>
            </a:r>
            <a:endParaRPr>
              <a:solidFill>
                <a:schemeClr val="dk1"/>
              </a:solidFill>
            </a:endParaRPr>
          </a:p>
          <a:p>
            <a:pPr marL="0" marR="0" lvl="0" indent="0" algn="ctr" rtl="0">
              <a:lnSpc>
                <a:spcPct val="100000"/>
              </a:lnSpc>
              <a:spcBef>
                <a:spcPts val="0"/>
              </a:spcBef>
              <a:spcAft>
                <a:spcPts val="0"/>
              </a:spcAft>
              <a:buClr>
                <a:srgbClr val="000000"/>
              </a:buClr>
              <a:buSzPts val="3000"/>
              <a:buFont typeface="Arial"/>
              <a:buNone/>
            </a:pPr>
            <a:endParaRPr sz="3000">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g130c334bd55_0_11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30c334bd55_0_117"/>
          <p:cNvSpPr/>
          <p:nvPr/>
        </p:nvSpPr>
        <p:spPr>
          <a:xfrm>
            <a:off x="7142325" y="1796100"/>
            <a:ext cx="1709100" cy="1306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       Mens</a:t>
            </a:r>
            <a:endParaRPr/>
          </a:p>
        </p:txBody>
      </p:sp>
      <p:sp>
        <p:nvSpPr>
          <p:cNvPr id="219" name="Google Shape;219;g130c334bd55_0_117"/>
          <p:cNvSpPr/>
          <p:nvPr/>
        </p:nvSpPr>
        <p:spPr>
          <a:xfrm>
            <a:off x="3095625" y="1796100"/>
            <a:ext cx="1709100" cy="1306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     God</a:t>
            </a:r>
            <a:endParaRPr/>
          </a:p>
        </p:txBody>
      </p:sp>
      <p:sp>
        <p:nvSpPr>
          <p:cNvPr id="220" name="Google Shape;220;g130c334bd55_0_117"/>
          <p:cNvSpPr/>
          <p:nvPr/>
        </p:nvSpPr>
        <p:spPr>
          <a:xfrm>
            <a:off x="5783025" y="1428750"/>
            <a:ext cx="381000" cy="444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130c334bd55_0_117"/>
          <p:cNvSpPr/>
          <p:nvPr/>
        </p:nvSpPr>
        <p:spPr>
          <a:xfrm>
            <a:off x="4804725" y="2667000"/>
            <a:ext cx="2337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                  Jezus</a:t>
            </a:r>
            <a:endParaRPr/>
          </a:p>
        </p:txBody>
      </p:sp>
      <p:cxnSp>
        <p:nvCxnSpPr>
          <p:cNvPr id="222" name="Google Shape;222;g130c334bd55_0_117"/>
          <p:cNvCxnSpPr>
            <a:stCxn id="219" idx="6"/>
            <a:endCxn id="219" idx="6"/>
          </p:cNvCxnSpPr>
          <p:nvPr/>
        </p:nvCxnSpPr>
        <p:spPr>
          <a:xfrm>
            <a:off x="4804725" y="2449200"/>
            <a:ext cx="0" cy="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g130c334bd55_0_117"/>
          <p:cNvCxnSpPr>
            <a:stCxn id="221" idx="1"/>
          </p:cNvCxnSpPr>
          <p:nvPr/>
        </p:nvCxnSpPr>
        <p:spPr>
          <a:xfrm flipH="1">
            <a:off x="4803225" y="2884650"/>
            <a:ext cx="1500" cy="40143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g130c334bd55_0_117"/>
          <p:cNvCxnSpPr/>
          <p:nvPr/>
        </p:nvCxnSpPr>
        <p:spPr>
          <a:xfrm>
            <a:off x="7142325" y="2952675"/>
            <a:ext cx="42300" cy="402780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g130c334bd55_0_117"/>
          <p:cNvCxnSpPr/>
          <p:nvPr/>
        </p:nvCxnSpPr>
        <p:spPr>
          <a:xfrm flipH="1">
            <a:off x="7184600" y="3102425"/>
            <a:ext cx="4993800" cy="543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g130c334bd55_0_117"/>
          <p:cNvCxnSpPr/>
          <p:nvPr/>
        </p:nvCxnSpPr>
        <p:spPr>
          <a:xfrm>
            <a:off x="27225" y="3007175"/>
            <a:ext cx="4776000" cy="149700"/>
          </a:xfrm>
          <a:prstGeom prst="straightConnector1">
            <a:avLst/>
          </a:prstGeom>
          <a:noFill/>
          <a:ln w="9525" cap="flat" cmpd="sng">
            <a:solidFill>
              <a:schemeClr val="dk2"/>
            </a:solidFill>
            <a:prstDash val="solid"/>
            <a:round/>
            <a:headEnd type="none" w="med" len="med"/>
            <a:tailEnd type="none" w="med" len="med"/>
          </a:ln>
        </p:spPr>
      </p:cxnSp>
      <p:sp>
        <p:nvSpPr>
          <p:cNvPr id="227" name="Google Shape;227;g130c334bd55_0_117"/>
          <p:cNvSpPr txBox="1"/>
          <p:nvPr/>
        </p:nvSpPr>
        <p:spPr>
          <a:xfrm>
            <a:off x="0" y="0"/>
            <a:ext cx="121785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chemeClr val="dk1"/>
                </a:solidFill>
                <a:latin typeface="Roboto Light"/>
                <a:ea typeface="Roboto Light"/>
                <a:cs typeface="Roboto Light"/>
                <a:sym typeface="Roboto Light"/>
              </a:rPr>
              <a:t>Want </a:t>
            </a:r>
            <a:r>
              <a:rPr lang="en-US" sz="2300" b="1">
                <a:solidFill>
                  <a:schemeClr val="dk1"/>
                </a:solidFill>
                <a:latin typeface="Roboto"/>
                <a:ea typeface="Roboto"/>
                <a:cs typeface="Roboto"/>
                <a:sym typeface="Roboto"/>
              </a:rPr>
              <a:t>God</a:t>
            </a:r>
            <a:r>
              <a:rPr lang="en-US" sz="2300">
                <a:solidFill>
                  <a:schemeClr val="dk1"/>
                </a:solidFill>
                <a:latin typeface="Roboto Light"/>
                <a:ea typeface="Roboto Light"/>
                <a:cs typeface="Roboto Light"/>
                <a:sym typeface="Roboto Light"/>
              </a:rPr>
              <a:t> had </a:t>
            </a:r>
            <a:r>
              <a:rPr lang="en-US" sz="2300" b="1">
                <a:solidFill>
                  <a:schemeClr val="dk1"/>
                </a:solidFill>
                <a:latin typeface="Roboto"/>
                <a:ea typeface="Roboto"/>
                <a:cs typeface="Roboto"/>
                <a:sym typeface="Roboto"/>
              </a:rPr>
              <a:t>de wereld</a:t>
            </a:r>
            <a:r>
              <a:rPr lang="en-US" sz="2300">
                <a:solidFill>
                  <a:schemeClr val="dk1"/>
                </a:solidFill>
                <a:latin typeface="Roboto Light"/>
                <a:ea typeface="Roboto Light"/>
                <a:cs typeface="Roboto Light"/>
                <a:sym typeface="Roboto Light"/>
              </a:rPr>
              <a:t> zo lief dat hij </a:t>
            </a:r>
            <a:r>
              <a:rPr lang="en-US" sz="2300" b="1">
                <a:solidFill>
                  <a:schemeClr val="dk1"/>
                </a:solidFill>
                <a:latin typeface="Roboto"/>
                <a:ea typeface="Roboto"/>
                <a:cs typeface="Roboto"/>
                <a:sym typeface="Roboto"/>
              </a:rPr>
              <a:t>zijn enige Zoon</a:t>
            </a:r>
            <a:r>
              <a:rPr lang="en-US" sz="2300">
                <a:solidFill>
                  <a:schemeClr val="dk1"/>
                </a:solidFill>
                <a:latin typeface="Roboto Light"/>
                <a:ea typeface="Roboto Light"/>
                <a:cs typeface="Roboto Light"/>
                <a:sym typeface="Roboto Light"/>
              </a:rPr>
              <a:t> heeft gegeven, opdat</a:t>
            </a:r>
            <a:r>
              <a:rPr lang="en-US" sz="2300" b="1">
                <a:solidFill>
                  <a:schemeClr val="dk1"/>
                </a:solidFill>
                <a:latin typeface="Roboto"/>
                <a:ea typeface="Roboto"/>
                <a:cs typeface="Roboto"/>
                <a:sym typeface="Roboto"/>
              </a:rPr>
              <a:t> iedereen</a:t>
            </a:r>
            <a:r>
              <a:rPr lang="en-US" sz="2300">
                <a:solidFill>
                  <a:schemeClr val="dk1"/>
                </a:solidFill>
                <a:latin typeface="Roboto Light"/>
                <a:ea typeface="Roboto Light"/>
                <a:cs typeface="Roboto Light"/>
                <a:sym typeface="Roboto Light"/>
              </a:rPr>
              <a:t> die in hem gelooft niet verloren gaat, maar eeuwig leven heeft. </a:t>
            </a:r>
            <a:endParaRPr sz="2300">
              <a:solidFill>
                <a:schemeClr val="dk1"/>
              </a:solidFill>
              <a:latin typeface="Roboto Light"/>
              <a:ea typeface="Roboto Light"/>
              <a:cs typeface="Roboto Light"/>
              <a:sym typeface="Roboto Light"/>
            </a:endParaRPr>
          </a:p>
          <a:p>
            <a:pPr marL="0" lvl="0" indent="0" algn="ctr" rtl="0">
              <a:spcBef>
                <a:spcPts val="0"/>
              </a:spcBef>
              <a:spcAft>
                <a:spcPts val="0"/>
              </a:spcAft>
              <a:buNone/>
            </a:pPr>
            <a:r>
              <a:rPr lang="en-US" sz="2300" b="1">
                <a:solidFill>
                  <a:schemeClr val="dk1"/>
                </a:solidFill>
                <a:latin typeface="Roboto Light"/>
                <a:ea typeface="Roboto Light"/>
                <a:cs typeface="Roboto Light"/>
                <a:sym typeface="Roboto Light"/>
              </a:rPr>
              <a:t>Johannes 3:16</a:t>
            </a:r>
            <a:endParaRPr sz="200"/>
          </a:p>
        </p:txBody>
      </p:sp>
      <p:sp>
        <p:nvSpPr>
          <p:cNvPr id="228" name="Google Shape;228;g130c334bd55_0_117"/>
          <p:cNvSpPr txBox="1"/>
          <p:nvPr/>
        </p:nvSpPr>
        <p:spPr>
          <a:xfrm>
            <a:off x="8069025" y="4054925"/>
            <a:ext cx="3905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Calibri"/>
                <a:ea typeface="Calibri"/>
                <a:cs typeface="Calibri"/>
                <a:sym typeface="Calibri"/>
              </a:rPr>
              <a:t>Waar is de wereld gebleven in dit plaatje?</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cxnSp>
        <p:nvCxnSpPr>
          <p:cNvPr id="234" name="Google Shape;234;g130c334bd55_0_143"/>
          <p:cNvCxnSpPr>
            <a:stCxn id="235" idx="6"/>
            <a:endCxn id="235" idx="6"/>
          </p:cNvCxnSpPr>
          <p:nvPr/>
        </p:nvCxnSpPr>
        <p:spPr>
          <a:xfrm>
            <a:off x="6777775" y="925150"/>
            <a:ext cx="0" cy="0"/>
          </a:xfrm>
          <a:prstGeom prst="straightConnector1">
            <a:avLst/>
          </a:prstGeom>
          <a:noFill/>
          <a:ln w="9525" cap="flat" cmpd="sng">
            <a:solidFill>
              <a:schemeClr val="dk2"/>
            </a:solidFill>
            <a:prstDash val="solid"/>
            <a:round/>
            <a:headEnd type="none" w="med" len="med"/>
            <a:tailEnd type="none" w="med" len="med"/>
          </a:ln>
        </p:spPr>
      </p:cxnSp>
      <p:sp>
        <p:nvSpPr>
          <p:cNvPr id="236" name="Google Shape;236;g130c334bd55_0_143"/>
          <p:cNvSpPr/>
          <p:nvPr/>
        </p:nvSpPr>
        <p:spPr>
          <a:xfrm>
            <a:off x="10076650" y="4737950"/>
            <a:ext cx="1306200" cy="1306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Voor</a:t>
            </a:r>
            <a:endParaRPr/>
          </a:p>
          <a:p>
            <a:pPr marL="0" lvl="0" indent="0" algn="l" rtl="0">
              <a:spcBef>
                <a:spcPts val="0"/>
              </a:spcBef>
              <a:spcAft>
                <a:spcPts val="0"/>
              </a:spcAft>
              <a:buNone/>
            </a:pPr>
            <a:r>
              <a:rPr lang="en-US"/>
              <a:t>bede</a:t>
            </a:r>
            <a:endParaRPr/>
          </a:p>
        </p:txBody>
      </p:sp>
      <p:sp>
        <p:nvSpPr>
          <p:cNvPr id="237" name="Google Shape;237;g130c334bd55_0_143"/>
          <p:cNvSpPr/>
          <p:nvPr/>
        </p:nvSpPr>
        <p:spPr>
          <a:xfrm>
            <a:off x="8983450" y="3236700"/>
            <a:ext cx="1434900" cy="13950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Beheer gebouwen en grond</a:t>
            </a:r>
            <a:endParaRPr/>
          </a:p>
        </p:txBody>
      </p:sp>
      <p:sp>
        <p:nvSpPr>
          <p:cNvPr id="238" name="Google Shape;238;g130c334bd55_0_143"/>
          <p:cNvSpPr/>
          <p:nvPr/>
        </p:nvSpPr>
        <p:spPr>
          <a:xfrm>
            <a:off x="1447025" y="3060700"/>
            <a:ext cx="1306200" cy="13062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Gemeenschap</a:t>
            </a:r>
            <a:endParaRPr/>
          </a:p>
        </p:txBody>
      </p:sp>
      <p:sp>
        <p:nvSpPr>
          <p:cNvPr id="239" name="Google Shape;239;g130c334bd55_0_143"/>
          <p:cNvSpPr/>
          <p:nvPr/>
        </p:nvSpPr>
        <p:spPr>
          <a:xfrm>
            <a:off x="4092050" y="1483175"/>
            <a:ext cx="1504200" cy="15909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Sacra</a:t>
            </a:r>
            <a:endParaRPr/>
          </a:p>
          <a:p>
            <a:pPr marL="0" lvl="0" indent="0" algn="l" rtl="0">
              <a:spcBef>
                <a:spcPts val="0"/>
              </a:spcBef>
              <a:spcAft>
                <a:spcPts val="0"/>
              </a:spcAft>
              <a:buNone/>
            </a:pPr>
            <a:r>
              <a:rPr lang="en-US"/>
              <a:t>menten</a:t>
            </a:r>
            <a:endParaRPr/>
          </a:p>
        </p:txBody>
      </p:sp>
      <p:sp>
        <p:nvSpPr>
          <p:cNvPr id="240" name="Google Shape;240;g130c334bd55_0_143"/>
          <p:cNvSpPr/>
          <p:nvPr/>
        </p:nvSpPr>
        <p:spPr>
          <a:xfrm>
            <a:off x="5566725" y="2914500"/>
            <a:ext cx="1306200" cy="1306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Bijbel</a:t>
            </a:r>
            <a:endParaRPr/>
          </a:p>
          <a:p>
            <a:pPr marL="0" lvl="0" indent="0" algn="l" rtl="0">
              <a:spcBef>
                <a:spcPts val="0"/>
              </a:spcBef>
              <a:spcAft>
                <a:spcPts val="0"/>
              </a:spcAft>
              <a:buNone/>
            </a:pPr>
            <a:r>
              <a:rPr lang="en-US"/>
              <a:t>studie</a:t>
            </a:r>
            <a:endParaRPr/>
          </a:p>
        </p:txBody>
      </p:sp>
      <p:sp>
        <p:nvSpPr>
          <p:cNvPr id="241" name="Google Shape;241;g130c334bd55_0_143"/>
          <p:cNvSpPr txBox="1"/>
          <p:nvPr/>
        </p:nvSpPr>
        <p:spPr>
          <a:xfrm rot="-2156">
            <a:off x="5844821" y="3170012"/>
            <a:ext cx="143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latin typeface="Calibri"/>
              <a:ea typeface="Calibri"/>
              <a:cs typeface="Calibri"/>
              <a:sym typeface="Calibri"/>
            </a:endParaRPr>
          </a:p>
        </p:txBody>
      </p:sp>
      <p:sp>
        <p:nvSpPr>
          <p:cNvPr id="242" name="Google Shape;242;g130c334bd55_0_143"/>
          <p:cNvSpPr/>
          <p:nvPr/>
        </p:nvSpPr>
        <p:spPr>
          <a:xfrm>
            <a:off x="1447025" y="4985600"/>
            <a:ext cx="1306200" cy="13062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Geld</a:t>
            </a:r>
            <a:endParaRPr/>
          </a:p>
          <a:p>
            <a:pPr marL="0" lvl="0" indent="0" algn="l" rtl="0">
              <a:spcBef>
                <a:spcPts val="0"/>
              </a:spcBef>
              <a:spcAft>
                <a:spcPts val="0"/>
              </a:spcAft>
              <a:buNone/>
            </a:pPr>
            <a:r>
              <a:rPr lang="en-US"/>
              <a:t>beheer</a:t>
            </a:r>
            <a:endParaRPr/>
          </a:p>
        </p:txBody>
      </p:sp>
      <p:sp>
        <p:nvSpPr>
          <p:cNvPr id="243" name="Google Shape;243;g130c334bd55_0_143"/>
          <p:cNvSpPr/>
          <p:nvPr/>
        </p:nvSpPr>
        <p:spPr>
          <a:xfrm>
            <a:off x="3346725" y="3369900"/>
            <a:ext cx="1306200" cy="1306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Bestuur en beleid</a:t>
            </a:r>
            <a:endParaRPr/>
          </a:p>
        </p:txBody>
      </p:sp>
      <p:sp>
        <p:nvSpPr>
          <p:cNvPr id="244" name="Google Shape;244;g130c334bd55_0_143"/>
          <p:cNvSpPr/>
          <p:nvPr/>
        </p:nvSpPr>
        <p:spPr>
          <a:xfrm>
            <a:off x="6453900" y="353775"/>
            <a:ext cx="1306200" cy="1306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Preek</a:t>
            </a:r>
            <a:endParaRPr/>
          </a:p>
        </p:txBody>
      </p:sp>
      <p:sp>
        <p:nvSpPr>
          <p:cNvPr id="245" name="Google Shape;245;g130c334bd55_0_143"/>
          <p:cNvSpPr/>
          <p:nvPr/>
        </p:nvSpPr>
        <p:spPr>
          <a:xfrm>
            <a:off x="7123025" y="2234300"/>
            <a:ext cx="1860300" cy="14658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Diaconaat:</a:t>
            </a:r>
            <a:r>
              <a:rPr lang="en-US" sz="400">
                <a:solidFill>
                  <a:schemeClr val="dk1"/>
                </a:solidFill>
              </a:rPr>
              <a:t>et betrachten van onderling dienstbetoon</a:t>
            </a:r>
            <a:endParaRPr sz="400">
              <a:solidFill>
                <a:schemeClr val="dk1"/>
              </a:solidFill>
            </a:endParaRPr>
          </a:p>
          <a:p>
            <a:pPr marL="0" lvl="0" indent="0" algn="l" rtl="0">
              <a:spcBef>
                <a:spcPts val="0"/>
              </a:spcBef>
              <a:spcAft>
                <a:spcPts val="0"/>
              </a:spcAft>
              <a:buClr>
                <a:schemeClr val="dk1"/>
              </a:buClr>
              <a:buSzPts val="1100"/>
              <a:buFont typeface="Arial"/>
              <a:buNone/>
            </a:pPr>
            <a:r>
              <a:rPr lang="en-US" sz="400">
                <a:solidFill>
                  <a:schemeClr val="dk1"/>
                </a:solidFill>
              </a:rPr>
              <a:t>- het verlenen van bijstand, verzorging en bescherming aan wie dat nodig hebben</a:t>
            </a:r>
            <a:endParaRPr sz="400">
              <a:solidFill>
                <a:schemeClr val="dk1"/>
              </a:solidFill>
            </a:endParaRPr>
          </a:p>
          <a:p>
            <a:pPr marL="0" lvl="0" indent="0" algn="l" rtl="0">
              <a:spcBef>
                <a:spcPts val="0"/>
              </a:spcBef>
              <a:spcAft>
                <a:spcPts val="0"/>
              </a:spcAft>
              <a:buClr>
                <a:schemeClr val="dk1"/>
              </a:buClr>
              <a:buSzPts val="1100"/>
              <a:buFont typeface="Arial"/>
              <a:buNone/>
            </a:pPr>
            <a:r>
              <a:rPr lang="en-US" sz="400">
                <a:solidFill>
                  <a:schemeClr val="dk1"/>
                </a:solidFill>
              </a:rPr>
              <a:t>- het deelnemen in arbeid ten behoeve van het algemeen maatschappelijk welzijn</a:t>
            </a:r>
            <a:endParaRPr sz="400">
              <a:solidFill>
                <a:schemeClr val="dk1"/>
              </a:solidFill>
            </a:endParaRPr>
          </a:p>
          <a:p>
            <a:pPr marL="0" lvl="0" indent="0" algn="l" rtl="0">
              <a:spcBef>
                <a:spcPts val="0"/>
              </a:spcBef>
              <a:spcAft>
                <a:spcPts val="0"/>
              </a:spcAft>
              <a:buClr>
                <a:schemeClr val="dk1"/>
              </a:buClr>
              <a:buSzPts val="1100"/>
              <a:buFont typeface="Arial"/>
              <a:buNone/>
            </a:pPr>
            <a:r>
              <a:rPr lang="en-US" sz="400">
                <a:solidFill>
                  <a:schemeClr val="dk1"/>
                </a:solidFill>
              </a:rPr>
              <a:t>- het signaleren van knelsituaties in de sa</a:t>
            </a:r>
            <a:r>
              <a:rPr lang="en-US" sz="100">
                <a:solidFill>
                  <a:schemeClr val="dk1"/>
                </a:solidFill>
              </a:rPr>
              <a:t>menleving en </a:t>
            </a:r>
            <a:endParaRPr sz="100">
              <a:solidFill>
                <a:schemeClr val="dk1"/>
              </a:solidFill>
            </a:endParaRPr>
          </a:p>
          <a:p>
            <a:pPr marL="0" lvl="0" indent="0" algn="l" rtl="0">
              <a:spcBef>
                <a:spcPts val="0"/>
              </a:spcBef>
              <a:spcAft>
                <a:spcPts val="0"/>
              </a:spcAft>
              <a:buClr>
                <a:schemeClr val="dk1"/>
              </a:buClr>
              <a:buSzPts val="1100"/>
              <a:buFont typeface="Arial"/>
              <a:buNone/>
            </a:pPr>
            <a:r>
              <a:rPr lang="en-US" sz="400" b="1">
                <a:solidFill>
                  <a:schemeClr val="dk1"/>
                </a:solidFill>
              </a:rPr>
              <a:t>- het bevorderen </a:t>
            </a:r>
            <a:r>
              <a:rPr lang="en-US" sz="100" b="1">
                <a:solidFill>
                  <a:schemeClr val="dk1"/>
                </a:solidFill>
              </a:rPr>
              <a:t>v</a:t>
            </a:r>
            <a:r>
              <a:rPr lang="en-US" sz="400" b="1">
                <a:solidFill>
                  <a:schemeClr val="dk1"/>
                </a:solidFill>
              </a:rPr>
              <a:t>an de zorg voor het behoud van de schepping.</a:t>
            </a:r>
            <a:endParaRPr sz="400" b="1">
              <a:solidFill>
                <a:schemeClr val="dk1"/>
              </a:solidFill>
            </a:endParaRPr>
          </a:p>
          <a:p>
            <a:pPr marL="0" lvl="0" indent="0" algn="l" rtl="0">
              <a:spcBef>
                <a:spcPts val="0"/>
              </a:spcBef>
              <a:spcAft>
                <a:spcPts val="0"/>
              </a:spcAft>
              <a:buNone/>
            </a:pPr>
            <a:endParaRPr sz="100"/>
          </a:p>
          <a:p>
            <a:pPr marL="0" lvl="0" indent="0" algn="l" rtl="0">
              <a:spcBef>
                <a:spcPts val="0"/>
              </a:spcBef>
              <a:spcAft>
                <a:spcPts val="0"/>
              </a:spcAft>
              <a:buNone/>
            </a:pPr>
            <a:endParaRPr sz="100"/>
          </a:p>
        </p:txBody>
      </p:sp>
      <p:sp>
        <p:nvSpPr>
          <p:cNvPr id="246" name="Google Shape;246;g130c334bd55_0_143"/>
          <p:cNvSpPr/>
          <p:nvPr/>
        </p:nvSpPr>
        <p:spPr>
          <a:xfrm>
            <a:off x="10450275" y="2971850"/>
            <a:ext cx="1504200" cy="13950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Pastoraat</a:t>
            </a:r>
            <a:endParaRPr/>
          </a:p>
        </p:txBody>
      </p:sp>
      <p:sp>
        <p:nvSpPr>
          <p:cNvPr id="247" name="Google Shape;247;g130c334bd55_0_143"/>
          <p:cNvSpPr/>
          <p:nvPr/>
        </p:nvSpPr>
        <p:spPr>
          <a:xfrm>
            <a:off x="5153025" y="5042725"/>
            <a:ext cx="1504200" cy="13950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Geloofs</a:t>
            </a:r>
            <a:endParaRPr/>
          </a:p>
          <a:p>
            <a:pPr marL="0" lvl="0" indent="0" algn="l" rtl="0">
              <a:spcBef>
                <a:spcPts val="0"/>
              </a:spcBef>
              <a:spcAft>
                <a:spcPts val="0"/>
              </a:spcAft>
              <a:buNone/>
            </a:pPr>
            <a:r>
              <a:rPr lang="en-US"/>
              <a:t>opvoeding</a:t>
            </a:r>
            <a:endParaRPr/>
          </a:p>
        </p:txBody>
      </p:sp>
      <p:sp>
        <p:nvSpPr>
          <p:cNvPr id="248" name="Google Shape;248;g130c334bd55_0_143"/>
          <p:cNvSpPr/>
          <p:nvPr/>
        </p:nvSpPr>
        <p:spPr>
          <a:xfrm>
            <a:off x="7279713" y="4457625"/>
            <a:ext cx="1306200" cy="1306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Liturgie</a:t>
            </a:r>
            <a:endParaRPr/>
          </a:p>
        </p:txBody>
      </p:sp>
      <p:pic>
        <p:nvPicPr>
          <p:cNvPr id="249" name="Google Shape;249;g130c334bd55_0_143"/>
          <p:cNvPicPr preferRelativeResize="0"/>
          <p:nvPr/>
        </p:nvPicPr>
        <p:blipFill>
          <a:blip r:embed="rId3">
            <a:alphaModFix/>
          </a:blip>
          <a:stretch>
            <a:fillRect/>
          </a:stretch>
        </p:blipFill>
        <p:spPr>
          <a:xfrm>
            <a:off x="312975" y="353775"/>
            <a:ext cx="2381251" cy="2381251"/>
          </a:xfrm>
          <a:prstGeom prst="rect">
            <a:avLst/>
          </a:prstGeom>
          <a:noFill/>
          <a:ln>
            <a:noFill/>
          </a:ln>
        </p:spPr>
      </p:pic>
      <p:sp>
        <p:nvSpPr>
          <p:cNvPr id="250" name="Google Shape;250;g130c334bd55_0_143"/>
          <p:cNvSpPr/>
          <p:nvPr/>
        </p:nvSpPr>
        <p:spPr>
          <a:xfrm rot="-3071298">
            <a:off x="8328430" y="2215097"/>
            <a:ext cx="1802595" cy="202496"/>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g130c334bd55_0_406"/>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130c334bd55_0_406"/>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g130c334bd55_0_406"/>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Waarom wel?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281" name="Google Shape;281;g130c334bd55_0_406"/>
          <p:cNvSpPr txBox="1"/>
          <p:nvPr/>
        </p:nvSpPr>
        <p:spPr>
          <a:xfrm>
            <a:off x="5932700" y="585100"/>
            <a:ext cx="6068700" cy="7126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100">
              <a:latin typeface="Calibri"/>
              <a:ea typeface="Calibri"/>
              <a:cs typeface="Calibri"/>
              <a:sym typeface="Calibri"/>
            </a:endParaRPr>
          </a:p>
          <a:p>
            <a:pPr marL="457200" lvl="0" indent="0" algn="l" rtl="0">
              <a:spcBef>
                <a:spcPts val="0"/>
              </a:spcBef>
              <a:spcAft>
                <a:spcPts val="0"/>
              </a:spcAft>
              <a:buNone/>
            </a:pPr>
            <a:endParaRPr sz="2100">
              <a:latin typeface="Calibri"/>
              <a:ea typeface="Calibri"/>
              <a:cs typeface="Calibri"/>
              <a:sym typeface="Calibri"/>
            </a:endParaRPr>
          </a:p>
          <a:p>
            <a:pPr marL="457200" lvl="0" indent="-425450" algn="l" rtl="0">
              <a:spcBef>
                <a:spcPts val="0"/>
              </a:spcBef>
              <a:spcAft>
                <a:spcPts val="0"/>
              </a:spcAft>
              <a:buSzPts val="3100"/>
              <a:buFont typeface="Calibri"/>
              <a:buAutoNum type="arabicPeriod"/>
            </a:pPr>
            <a:r>
              <a:rPr lang="en-US" sz="3100">
                <a:solidFill>
                  <a:schemeClr val="dk1"/>
                </a:solidFill>
                <a:latin typeface="Calibri"/>
                <a:ea typeface="Calibri"/>
                <a:cs typeface="Calibri"/>
                <a:sym typeface="Calibri"/>
              </a:rPr>
              <a:t>Kerkelijke opdracht</a:t>
            </a:r>
            <a:endParaRPr sz="31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457200" lvl="0" indent="-419100" algn="l" rtl="0">
              <a:spcBef>
                <a:spcPts val="0"/>
              </a:spcBef>
              <a:spcAft>
                <a:spcPts val="0"/>
              </a:spcAft>
              <a:buSzPts val="3000"/>
              <a:buFont typeface="Calibri"/>
              <a:buAutoNum type="arabicPeriod"/>
            </a:pPr>
            <a:r>
              <a:rPr lang="en-US" sz="3000">
                <a:latin typeface="Calibri"/>
                <a:ea typeface="Calibri"/>
                <a:cs typeface="Calibri"/>
                <a:sym typeface="Calibri"/>
              </a:rPr>
              <a:t>Bijbelse opdracht</a:t>
            </a:r>
            <a:endParaRPr sz="3000">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457200" lvl="0" indent="-469900" algn="l" rtl="0">
              <a:spcBef>
                <a:spcPts val="0"/>
              </a:spcBef>
              <a:spcAft>
                <a:spcPts val="0"/>
              </a:spcAft>
              <a:buSzPts val="3800"/>
              <a:buFont typeface="Calibri"/>
              <a:buAutoNum type="arabicPeriod"/>
            </a:pPr>
            <a:r>
              <a:rPr lang="en-US" sz="3800" b="1">
                <a:latin typeface="Calibri"/>
                <a:ea typeface="Calibri"/>
                <a:cs typeface="Calibri"/>
                <a:sym typeface="Calibri"/>
              </a:rPr>
              <a:t>Zorg voor de schepping is niet te scheiden van andere gebieden van het kerk zijn</a:t>
            </a:r>
            <a:endParaRPr sz="3800" b="1">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457200" lvl="0" indent="-406400" algn="l" rtl="0">
              <a:spcBef>
                <a:spcPts val="0"/>
              </a:spcBef>
              <a:spcAft>
                <a:spcPts val="0"/>
              </a:spcAft>
              <a:buSzPts val="2800"/>
              <a:buFont typeface="Calibri"/>
              <a:buAutoNum type="arabicPeriod"/>
            </a:pPr>
            <a:r>
              <a:rPr lang="en-US" sz="2800">
                <a:latin typeface="Calibri"/>
                <a:ea typeface="Calibri"/>
                <a:cs typeface="Calibri"/>
                <a:sym typeface="Calibri"/>
              </a:rPr>
              <a:t>Actualiteit: klimaatverandering en klimaat-ongerechtigheid</a:t>
            </a:r>
            <a:endParaRPr sz="2800">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pic>
        <p:nvPicPr>
          <p:cNvPr id="282" name="Google Shape;282;g130c334bd55_0_406"/>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30c334bd55_0_189"/>
          <p:cNvSpPr/>
          <p:nvPr/>
        </p:nvSpPr>
        <p:spPr>
          <a:xfrm>
            <a:off x="3599075" y="1279075"/>
            <a:ext cx="5848500" cy="5307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sz="1600" b="1"/>
          </a:p>
        </p:txBody>
      </p:sp>
      <p:cxnSp>
        <p:nvCxnSpPr>
          <p:cNvPr id="257" name="Google Shape;257;g130c334bd55_0_189"/>
          <p:cNvCxnSpPr>
            <a:stCxn id="258" idx="6"/>
            <a:endCxn id="258" idx="6"/>
          </p:cNvCxnSpPr>
          <p:nvPr/>
        </p:nvCxnSpPr>
        <p:spPr>
          <a:xfrm>
            <a:off x="6777775" y="925150"/>
            <a:ext cx="0" cy="0"/>
          </a:xfrm>
          <a:prstGeom prst="straightConnector1">
            <a:avLst/>
          </a:prstGeom>
          <a:noFill/>
          <a:ln w="9525" cap="flat" cmpd="sng">
            <a:solidFill>
              <a:schemeClr val="dk2"/>
            </a:solidFill>
            <a:prstDash val="solid"/>
            <a:round/>
            <a:headEnd type="none" w="med" len="med"/>
            <a:tailEnd type="none" w="med" len="med"/>
          </a:ln>
        </p:spPr>
      </p:cxnSp>
      <p:sp>
        <p:nvSpPr>
          <p:cNvPr id="259" name="Google Shape;259;g130c334bd55_0_189"/>
          <p:cNvSpPr/>
          <p:nvPr/>
        </p:nvSpPr>
        <p:spPr>
          <a:xfrm>
            <a:off x="6575075" y="451675"/>
            <a:ext cx="1306200" cy="1306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Voor</a:t>
            </a:r>
            <a:endParaRPr/>
          </a:p>
          <a:p>
            <a:pPr marL="0" lvl="0" indent="0" algn="l" rtl="0">
              <a:spcBef>
                <a:spcPts val="0"/>
              </a:spcBef>
              <a:spcAft>
                <a:spcPts val="0"/>
              </a:spcAft>
              <a:buNone/>
            </a:pPr>
            <a:r>
              <a:rPr lang="en-US"/>
              <a:t>bede</a:t>
            </a:r>
            <a:endParaRPr/>
          </a:p>
        </p:txBody>
      </p:sp>
      <p:sp>
        <p:nvSpPr>
          <p:cNvPr id="260" name="Google Shape;260;g130c334bd55_0_189"/>
          <p:cNvSpPr/>
          <p:nvPr/>
        </p:nvSpPr>
        <p:spPr>
          <a:xfrm>
            <a:off x="8629650" y="3827150"/>
            <a:ext cx="1434900" cy="13734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Beheer gebouwen en grond</a:t>
            </a:r>
            <a:endParaRPr/>
          </a:p>
        </p:txBody>
      </p:sp>
      <p:sp>
        <p:nvSpPr>
          <p:cNvPr id="261" name="Google Shape;261;g130c334bd55_0_189"/>
          <p:cNvSpPr/>
          <p:nvPr/>
        </p:nvSpPr>
        <p:spPr>
          <a:xfrm>
            <a:off x="3107075" y="2189000"/>
            <a:ext cx="1306200" cy="13062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Gemeenschap</a:t>
            </a:r>
            <a:endParaRPr/>
          </a:p>
        </p:txBody>
      </p:sp>
      <p:sp>
        <p:nvSpPr>
          <p:cNvPr id="262" name="Google Shape;262;g130c334bd55_0_189"/>
          <p:cNvSpPr/>
          <p:nvPr/>
        </p:nvSpPr>
        <p:spPr>
          <a:xfrm>
            <a:off x="3963875" y="1074100"/>
            <a:ext cx="1306200" cy="1306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Sacra</a:t>
            </a:r>
            <a:endParaRPr/>
          </a:p>
          <a:p>
            <a:pPr marL="0" lvl="0" indent="0" algn="l" rtl="0">
              <a:spcBef>
                <a:spcPts val="0"/>
              </a:spcBef>
              <a:spcAft>
                <a:spcPts val="0"/>
              </a:spcAft>
              <a:buNone/>
            </a:pPr>
            <a:r>
              <a:rPr lang="en-US"/>
              <a:t>menten</a:t>
            </a:r>
            <a:endParaRPr/>
          </a:p>
        </p:txBody>
      </p:sp>
      <p:sp>
        <p:nvSpPr>
          <p:cNvPr id="263" name="Google Shape;263;g130c334bd55_0_189"/>
          <p:cNvSpPr/>
          <p:nvPr/>
        </p:nvSpPr>
        <p:spPr>
          <a:xfrm>
            <a:off x="4845550" y="5459125"/>
            <a:ext cx="1306200" cy="1306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Bijbel</a:t>
            </a:r>
            <a:endParaRPr/>
          </a:p>
          <a:p>
            <a:pPr marL="0" lvl="0" indent="0" algn="l" rtl="0">
              <a:spcBef>
                <a:spcPts val="0"/>
              </a:spcBef>
              <a:spcAft>
                <a:spcPts val="0"/>
              </a:spcAft>
              <a:buNone/>
            </a:pPr>
            <a:r>
              <a:rPr lang="en-US"/>
              <a:t>studie</a:t>
            </a:r>
            <a:endParaRPr/>
          </a:p>
        </p:txBody>
      </p:sp>
      <p:cxnSp>
        <p:nvCxnSpPr>
          <p:cNvPr id="264" name="Google Shape;264;g130c334bd55_0_189"/>
          <p:cNvCxnSpPr>
            <a:stCxn id="261" idx="7"/>
            <a:endCxn id="261" idx="7"/>
          </p:cNvCxnSpPr>
          <p:nvPr/>
        </p:nvCxnSpPr>
        <p:spPr>
          <a:xfrm>
            <a:off x="4221986" y="2380289"/>
            <a:ext cx="0" cy="0"/>
          </a:xfrm>
          <a:prstGeom prst="straightConnector1">
            <a:avLst/>
          </a:prstGeom>
          <a:noFill/>
          <a:ln w="9525" cap="flat" cmpd="sng">
            <a:solidFill>
              <a:schemeClr val="dk2"/>
            </a:solidFill>
            <a:prstDash val="solid"/>
            <a:round/>
            <a:headEnd type="none" w="med" len="med"/>
            <a:tailEnd type="triangle" w="med" len="med"/>
          </a:ln>
        </p:spPr>
      </p:cxnSp>
      <p:sp>
        <p:nvSpPr>
          <p:cNvPr id="265" name="Google Shape;265;g130c334bd55_0_189"/>
          <p:cNvSpPr txBox="1"/>
          <p:nvPr/>
        </p:nvSpPr>
        <p:spPr>
          <a:xfrm rot="-2156">
            <a:off x="5844821" y="3170012"/>
            <a:ext cx="143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Calibri"/>
                <a:ea typeface="Calibri"/>
                <a:cs typeface="Calibri"/>
                <a:sym typeface="Calibri"/>
              </a:rPr>
              <a:t>Schepping</a:t>
            </a:r>
            <a:endParaRPr sz="1800" b="1">
              <a:latin typeface="Calibri"/>
              <a:ea typeface="Calibri"/>
              <a:cs typeface="Calibri"/>
              <a:sym typeface="Calibri"/>
            </a:endParaRPr>
          </a:p>
        </p:txBody>
      </p:sp>
      <p:sp>
        <p:nvSpPr>
          <p:cNvPr id="266" name="Google Shape;266;g130c334bd55_0_189"/>
          <p:cNvSpPr/>
          <p:nvPr/>
        </p:nvSpPr>
        <p:spPr>
          <a:xfrm>
            <a:off x="2915775" y="3611300"/>
            <a:ext cx="1306200" cy="13062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Geld</a:t>
            </a:r>
            <a:endParaRPr/>
          </a:p>
          <a:p>
            <a:pPr marL="0" lvl="0" indent="0" algn="l" rtl="0">
              <a:spcBef>
                <a:spcPts val="0"/>
              </a:spcBef>
              <a:spcAft>
                <a:spcPts val="0"/>
              </a:spcAft>
              <a:buNone/>
            </a:pPr>
            <a:r>
              <a:rPr lang="en-US"/>
              <a:t>beheer</a:t>
            </a:r>
            <a:endParaRPr/>
          </a:p>
        </p:txBody>
      </p:sp>
      <p:sp>
        <p:nvSpPr>
          <p:cNvPr id="267" name="Google Shape;267;g130c334bd55_0_189"/>
          <p:cNvSpPr/>
          <p:nvPr/>
        </p:nvSpPr>
        <p:spPr>
          <a:xfrm>
            <a:off x="3599075" y="4849500"/>
            <a:ext cx="1306200" cy="1306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Bestuur en beleid</a:t>
            </a:r>
            <a:endParaRPr/>
          </a:p>
        </p:txBody>
      </p:sp>
      <p:sp>
        <p:nvSpPr>
          <p:cNvPr id="268" name="Google Shape;268;g130c334bd55_0_189"/>
          <p:cNvSpPr/>
          <p:nvPr/>
        </p:nvSpPr>
        <p:spPr>
          <a:xfrm>
            <a:off x="5161200" y="451675"/>
            <a:ext cx="1306200" cy="1306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Preek</a:t>
            </a:r>
            <a:endParaRPr/>
          </a:p>
        </p:txBody>
      </p:sp>
      <p:sp>
        <p:nvSpPr>
          <p:cNvPr id="269" name="Google Shape;269;g130c334bd55_0_189"/>
          <p:cNvSpPr/>
          <p:nvPr/>
        </p:nvSpPr>
        <p:spPr>
          <a:xfrm>
            <a:off x="7763000" y="1006925"/>
            <a:ext cx="1434900" cy="137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Diaconaat</a:t>
            </a:r>
            <a:endParaRPr/>
          </a:p>
        </p:txBody>
      </p:sp>
      <p:sp>
        <p:nvSpPr>
          <p:cNvPr id="270" name="Google Shape;270;g130c334bd55_0_189"/>
          <p:cNvSpPr/>
          <p:nvPr/>
        </p:nvSpPr>
        <p:spPr>
          <a:xfrm>
            <a:off x="8525425" y="2305100"/>
            <a:ext cx="1434900" cy="13062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Pastoraat</a:t>
            </a:r>
            <a:endParaRPr/>
          </a:p>
        </p:txBody>
      </p:sp>
      <p:sp>
        <p:nvSpPr>
          <p:cNvPr id="271" name="Google Shape;271;g130c334bd55_0_189"/>
          <p:cNvSpPr/>
          <p:nvPr/>
        </p:nvSpPr>
        <p:spPr>
          <a:xfrm>
            <a:off x="6363426" y="5484600"/>
            <a:ext cx="1434900" cy="13734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Geloofs</a:t>
            </a:r>
            <a:endParaRPr/>
          </a:p>
          <a:p>
            <a:pPr marL="0" lvl="0" indent="0" algn="l" rtl="0">
              <a:spcBef>
                <a:spcPts val="0"/>
              </a:spcBef>
              <a:spcAft>
                <a:spcPts val="0"/>
              </a:spcAft>
              <a:buNone/>
            </a:pPr>
            <a:r>
              <a:rPr lang="en-US"/>
              <a:t>opvoeding</a:t>
            </a:r>
            <a:endParaRPr/>
          </a:p>
        </p:txBody>
      </p:sp>
      <p:sp>
        <p:nvSpPr>
          <p:cNvPr id="272" name="Google Shape;272;g130c334bd55_0_189"/>
          <p:cNvSpPr/>
          <p:nvPr/>
        </p:nvSpPr>
        <p:spPr>
          <a:xfrm>
            <a:off x="7881275" y="5335850"/>
            <a:ext cx="1306200" cy="1306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Liturgie</a:t>
            </a:r>
            <a:endParaRPr/>
          </a:p>
        </p:txBody>
      </p:sp>
      <p:pic>
        <p:nvPicPr>
          <p:cNvPr id="273" name="Google Shape;273;g130c334bd55_0_189"/>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g130c334bd55_0_278"/>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130c334bd55_0_278"/>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130c334bd55_0_278"/>
          <p:cNvSpPr txBox="1"/>
          <p:nvPr/>
        </p:nvSpPr>
        <p:spPr>
          <a:xfrm>
            <a:off x="535387" y="3216858"/>
            <a:ext cx="3768900" cy="160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600"/>
              </a:spcBef>
              <a:spcAft>
                <a:spcPts val="0"/>
              </a:spcAft>
              <a:buClr>
                <a:schemeClr val="dk1"/>
              </a:buClr>
              <a:buSzPts val="6000"/>
              <a:buFont typeface="Arial"/>
              <a:buNone/>
            </a:pPr>
            <a:r>
              <a:rPr lang="en-US" sz="6000" i="1">
                <a:solidFill>
                  <a:schemeClr val="dk1"/>
                </a:solidFill>
                <a:latin typeface="Roboto Light"/>
                <a:ea typeface="Roboto Light"/>
                <a:cs typeface="Roboto Light"/>
                <a:sym typeface="Roboto Light"/>
              </a:rPr>
              <a:t>Waarom?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6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290" name="Google Shape;290;g130c334bd55_0_278"/>
          <p:cNvSpPr txBox="1"/>
          <p:nvPr/>
        </p:nvSpPr>
        <p:spPr>
          <a:xfrm>
            <a:off x="5973525" y="408225"/>
            <a:ext cx="6068700" cy="64956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457200" lvl="0" indent="-412750" algn="l" rtl="0">
              <a:spcBef>
                <a:spcPts val="0"/>
              </a:spcBef>
              <a:spcAft>
                <a:spcPts val="0"/>
              </a:spcAft>
              <a:buSzPts val="2900"/>
              <a:buFont typeface="Calibri"/>
              <a:buAutoNum type="arabicPeriod"/>
            </a:pPr>
            <a:r>
              <a:rPr lang="en-US" sz="2900">
                <a:latin typeface="Calibri"/>
                <a:ea typeface="Calibri"/>
                <a:cs typeface="Calibri"/>
                <a:sym typeface="Calibri"/>
              </a:rPr>
              <a:t>Bijbelse opdracht</a:t>
            </a: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AutoNum type="arabicPeriod"/>
            </a:pPr>
            <a:r>
              <a:rPr lang="en-US" sz="2900">
                <a:latin typeface="Calibri"/>
                <a:ea typeface="Calibri"/>
                <a:cs typeface="Calibri"/>
                <a:sym typeface="Calibri"/>
              </a:rPr>
              <a:t>Kerkelijke opdracht</a:t>
            </a: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AutoNum type="arabicPeriod"/>
            </a:pPr>
            <a:r>
              <a:rPr lang="en-US" sz="2900">
                <a:latin typeface="Calibri"/>
                <a:ea typeface="Calibri"/>
                <a:cs typeface="Calibri"/>
                <a:sym typeface="Calibri"/>
              </a:rPr>
              <a:t>Samenhang met alle gebieden van het kerk zijn</a:t>
            </a: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b="1">
                <a:latin typeface="Calibri"/>
                <a:ea typeface="Calibri"/>
                <a:cs typeface="Calibri"/>
                <a:sym typeface="Calibri"/>
              </a:rPr>
              <a:t>Actualiteit: klimaatverandering en klimaat-ongerechtigheid</a:t>
            </a:r>
            <a:endParaRPr sz="3500" b="1">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p:txBody>
      </p:sp>
      <p:pic>
        <p:nvPicPr>
          <p:cNvPr id="291" name="Google Shape;291;g130c334bd55_0_278"/>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130c334bd55_0_352"/>
          <p:cNvSpPr/>
          <p:nvPr/>
        </p:nvSpPr>
        <p:spPr>
          <a:xfrm>
            <a:off x="0" y="968595"/>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g130c334bd55_0_352"/>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g130c334bd55_0_352"/>
          <p:cNvSpPr txBox="1"/>
          <p:nvPr/>
        </p:nvSpPr>
        <p:spPr>
          <a:xfrm>
            <a:off x="535386" y="3216858"/>
            <a:ext cx="4869900" cy="1606200"/>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90000"/>
              </a:lnSpc>
              <a:spcBef>
                <a:spcPts val="0"/>
              </a:spcBef>
              <a:spcAft>
                <a:spcPts val="0"/>
              </a:spcAft>
              <a:buClr>
                <a:srgbClr val="000000"/>
              </a:buClr>
              <a:buSzPct val="100000"/>
              <a:buFont typeface="Arial"/>
              <a:buNone/>
            </a:pPr>
            <a:endParaRPr sz="9600" b="1" i="1" u="none" strike="noStrike" cap="none">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r>
              <a:rPr lang="en-US" sz="6000" i="1">
                <a:solidFill>
                  <a:schemeClr val="dk1"/>
                </a:solidFill>
                <a:latin typeface="Roboto Light"/>
                <a:ea typeface="Roboto Light"/>
                <a:cs typeface="Roboto Light"/>
                <a:sym typeface="Roboto Light"/>
              </a:rPr>
              <a:t>Programma</a:t>
            </a:r>
            <a:endParaRPr sz="6000" b="0" i="1" u="none" strike="noStrike" cap="none">
              <a:solidFill>
                <a:schemeClr val="dk1"/>
              </a:solidFill>
              <a:latin typeface="Roboto Light"/>
              <a:ea typeface="Roboto Light"/>
              <a:cs typeface="Roboto Light"/>
              <a:sym typeface="Roboto Light"/>
            </a:endParaRPr>
          </a:p>
        </p:txBody>
      </p:sp>
      <p:pic>
        <p:nvPicPr>
          <p:cNvPr id="109" name="Google Shape;109;g130c334bd55_0_352"/>
          <p:cNvPicPr preferRelativeResize="0"/>
          <p:nvPr/>
        </p:nvPicPr>
        <p:blipFill>
          <a:blip r:embed="rId3">
            <a:alphaModFix/>
          </a:blip>
          <a:stretch>
            <a:fillRect/>
          </a:stretch>
        </p:blipFill>
        <p:spPr>
          <a:xfrm>
            <a:off x="312975" y="353775"/>
            <a:ext cx="2027476" cy="2027476"/>
          </a:xfrm>
          <a:prstGeom prst="rect">
            <a:avLst/>
          </a:prstGeom>
          <a:noFill/>
          <a:ln>
            <a:noFill/>
          </a:ln>
        </p:spPr>
      </p:pic>
      <p:sp>
        <p:nvSpPr>
          <p:cNvPr id="110" name="Google Shape;110;g130c334bd55_0_352"/>
          <p:cNvSpPr txBox="1"/>
          <p:nvPr/>
        </p:nvSpPr>
        <p:spPr>
          <a:xfrm>
            <a:off x="5470075" y="408225"/>
            <a:ext cx="6517800" cy="7496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2500">
                <a:latin typeface="Calibri"/>
                <a:ea typeface="Calibri"/>
                <a:cs typeface="Calibri"/>
                <a:sym typeface="Calibri"/>
              </a:rPr>
              <a:t>Plenair (20 minuten)</a:t>
            </a:r>
            <a:endParaRPr sz="2500">
              <a:latin typeface="Calibri"/>
              <a:ea typeface="Calibri"/>
              <a:cs typeface="Calibri"/>
              <a:sym typeface="Calibri"/>
            </a:endParaRPr>
          </a:p>
          <a:p>
            <a:pPr marL="457200" lvl="0" indent="0" algn="l" rtl="0">
              <a:spcBef>
                <a:spcPts val="0"/>
              </a:spcBef>
              <a:spcAft>
                <a:spcPts val="0"/>
              </a:spcAft>
              <a:buNone/>
            </a:pP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Welkom en korte kennismaking </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GroeneKerken: waarom niet en waarom wel?</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Wat biedt GroeneKerken</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Wat vraagt GroeneKerken</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Groepen (20 minuten)</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Uitwisseling kansen en obstakels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Concrete uitwerking ‘wat kan wel’ </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Plenair (10 minuten)</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Gesprek: Terugkoppeling uit groepen</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130c334bd55_0_434"/>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g130c334bd55_0_434"/>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g130c334bd55_0_434"/>
          <p:cNvSpPr txBox="1"/>
          <p:nvPr/>
        </p:nvSpPr>
        <p:spPr>
          <a:xfrm>
            <a:off x="535387" y="3216858"/>
            <a:ext cx="3768900" cy="160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600"/>
              </a:spcBef>
              <a:spcAft>
                <a:spcPts val="0"/>
              </a:spcAft>
              <a:buClr>
                <a:schemeClr val="dk1"/>
              </a:buClr>
              <a:buSzPts val="6000"/>
              <a:buFont typeface="Arial"/>
              <a:buNone/>
            </a:pPr>
            <a:r>
              <a:rPr lang="en-US" sz="6000" i="1">
                <a:solidFill>
                  <a:schemeClr val="dk1"/>
                </a:solidFill>
                <a:latin typeface="Roboto Light"/>
                <a:ea typeface="Roboto Light"/>
                <a:cs typeface="Roboto Light"/>
                <a:sym typeface="Roboto Light"/>
              </a:rPr>
              <a:t>Waarom?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6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299" name="Google Shape;299;g130c334bd55_0_434"/>
          <p:cNvSpPr txBox="1"/>
          <p:nvPr/>
        </p:nvSpPr>
        <p:spPr>
          <a:xfrm>
            <a:off x="5973525" y="1224650"/>
            <a:ext cx="6068700" cy="378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100" b="1">
                <a:latin typeface="Calibri"/>
                <a:ea typeface="Calibri"/>
                <a:cs typeface="Calibri"/>
                <a:sym typeface="Calibri"/>
              </a:rPr>
              <a:t>De kerk heeft een hoopvol verhaal en heeft hierin iets te bieden. </a:t>
            </a:r>
            <a:endParaRPr sz="4100" b="1">
              <a:latin typeface="Calibri"/>
              <a:ea typeface="Calibri"/>
              <a:cs typeface="Calibri"/>
              <a:sym typeface="Calibri"/>
            </a:endParaRPr>
          </a:p>
          <a:p>
            <a:pPr marL="0" lvl="0" indent="0" algn="ctr" rtl="0">
              <a:spcBef>
                <a:spcPts val="0"/>
              </a:spcBef>
              <a:spcAft>
                <a:spcPts val="0"/>
              </a:spcAft>
              <a:buNone/>
            </a:pPr>
            <a:endParaRPr sz="4100" b="1">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p:txBody>
      </p:sp>
      <p:pic>
        <p:nvPicPr>
          <p:cNvPr id="300" name="Google Shape;300;g130c334bd55_0_434"/>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30c334bd55_0_235"/>
          <p:cNvSpPr txBox="1"/>
          <p:nvPr/>
        </p:nvSpPr>
        <p:spPr>
          <a:xfrm>
            <a:off x="3938024" y="1710275"/>
            <a:ext cx="4398000" cy="112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00"/>
              <a:buFont typeface="Arial"/>
              <a:buNone/>
            </a:pPr>
            <a:r>
              <a:rPr lang="en-US" sz="6700" b="1" dirty="0">
                <a:solidFill>
                  <a:schemeClr val="dk1"/>
                </a:solidFill>
                <a:latin typeface="Roboto Thin"/>
                <a:ea typeface="Roboto Thin"/>
                <a:cs typeface="Roboto Thin"/>
                <a:sym typeface="Roboto Thin"/>
              </a:rPr>
              <a:t>HOE?</a:t>
            </a:r>
            <a:endParaRPr sz="1400" b="0" i="0" u="none" strike="noStrike" cap="none" dirty="0">
              <a:solidFill>
                <a:srgbClr val="000000"/>
              </a:solidFill>
              <a:latin typeface="Arial"/>
              <a:ea typeface="Arial"/>
              <a:cs typeface="Arial"/>
              <a:sym typeface="Arial"/>
            </a:endParaRPr>
          </a:p>
        </p:txBody>
      </p:sp>
      <p:pic>
        <p:nvPicPr>
          <p:cNvPr id="306" name="Google Shape;306;g130c334bd55_0_235"/>
          <p:cNvPicPr preferRelativeResize="0"/>
          <p:nvPr/>
        </p:nvPicPr>
        <p:blipFill>
          <a:blip r:embed="rId3">
            <a:alphaModFix/>
          </a:blip>
          <a:stretch>
            <a:fillRect/>
          </a:stretch>
        </p:blipFill>
        <p:spPr>
          <a:xfrm>
            <a:off x="312975" y="353775"/>
            <a:ext cx="2381251" cy="2381251"/>
          </a:xfrm>
          <a:prstGeom prst="rect">
            <a:avLst/>
          </a:prstGeom>
          <a:noFill/>
          <a:ln>
            <a:noFill/>
          </a:ln>
        </p:spPr>
      </p:pic>
      <p:sp>
        <p:nvSpPr>
          <p:cNvPr id="2" name="Tekstvak 1">
            <a:extLst>
              <a:ext uri="{FF2B5EF4-FFF2-40B4-BE49-F238E27FC236}">
                <a16:creationId xmlns:a16="http://schemas.microsoft.com/office/drawing/2014/main" id="{924DFFB9-D1C6-DC3F-E813-9625B1BF8D85}"/>
              </a:ext>
            </a:extLst>
          </p:cNvPr>
          <p:cNvSpPr txBox="1"/>
          <p:nvPr/>
        </p:nvSpPr>
        <p:spPr>
          <a:xfrm>
            <a:off x="2514600" y="3429000"/>
            <a:ext cx="8626642" cy="2462213"/>
          </a:xfrm>
          <a:prstGeom prst="rect">
            <a:avLst/>
          </a:prstGeom>
          <a:noFill/>
        </p:spPr>
        <p:txBody>
          <a:bodyPr wrap="square" rtlCol="0">
            <a:spAutoFit/>
          </a:bodyPr>
          <a:lstStyle/>
          <a:p>
            <a:pPr marL="285750" indent="-285750">
              <a:buFont typeface="Arial" panose="020B0604020202020204" pitchFamily="34" charset="0"/>
              <a:buChar char="•"/>
            </a:pPr>
            <a:r>
              <a:rPr lang="nl-NL" dirty="0"/>
              <a:t>PRAAT MET ELKAAR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Ga in gesprek over je gezamenlijke zorgen en gezamenlijke dromen</a:t>
            </a:r>
          </a:p>
          <a:p>
            <a:pPr marL="285750" indent="-285750">
              <a:buFont typeface="Arial" panose="020B0604020202020204" pitchFamily="34" charset="0"/>
              <a:buChar char="•"/>
            </a:pPr>
            <a:r>
              <a:rPr lang="nl-NL" dirty="0"/>
              <a:t>Blijf weg van discussie en polarisatie, maar luister naar elkaar op het niveau van het hart</a:t>
            </a:r>
          </a:p>
          <a:p>
            <a:pPr marL="285750" indent="-285750">
              <a:buFont typeface="Arial" panose="020B0604020202020204" pitchFamily="34" charset="0"/>
              <a:buChar char="•"/>
            </a:pPr>
            <a:r>
              <a:rPr lang="nl-NL" dirty="0"/>
              <a:t>Zoek de ‘common </a:t>
            </a:r>
            <a:r>
              <a:rPr lang="nl-NL" dirty="0" err="1"/>
              <a:t>ground</a:t>
            </a:r>
            <a:r>
              <a:rPr lang="nl-NL" dirty="0"/>
              <a:t>’ en begin daar met het zoeken naar perspectief</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BEGIN GEWOON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Groene Kerken biedt informatie en tools om gewoon te beginnen, vanuit jouw eigen mogelijkheden en eigen situatie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16"/>
          <p:cNvSpPr/>
          <p:nvPr/>
        </p:nvSpPr>
        <p:spPr>
          <a:xfrm>
            <a:off x="0" y="96859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16"/>
          <p:cNvSpPr/>
          <p:nvPr/>
        </p:nvSpPr>
        <p:spPr>
          <a:xfrm rot="-5400000" flipH="1">
            <a:off x="1344152" y="1355775"/>
            <a:ext cx="3850317" cy="6538623"/>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16"/>
          <p:cNvSpPr txBox="1"/>
          <p:nvPr/>
        </p:nvSpPr>
        <p:spPr>
          <a:xfrm>
            <a:off x="535386" y="3216858"/>
            <a:ext cx="4869773" cy="1606163"/>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l" rtl="0">
              <a:lnSpc>
                <a:spcPct val="90000"/>
              </a:lnSpc>
              <a:spcBef>
                <a:spcPts val="0"/>
              </a:spcBef>
              <a:spcAft>
                <a:spcPts val="0"/>
              </a:spcAft>
              <a:buClr>
                <a:srgbClr val="000000"/>
              </a:buClr>
              <a:buSzPct val="100000"/>
              <a:buFont typeface="Arial"/>
              <a:buNone/>
            </a:pPr>
            <a:endParaRPr sz="9600" b="1" i="1" u="none" strike="noStrike" cap="none">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r>
              <a:rPr lang="en-US" sz="6000" b="0" i="1" u="none" strike="noStrike" cap="none">
                <a:solidFill>
                  <a:schemeClr val="dk1"/>
                </a:solidFill>
                <a:latin typeface="Roboto Light"/>
                <a:ea typeface="Roboto Light"/>
                <a:cs typeface="Roboto Light"/>
                <a:sym typeface="Roboto Light"/>
              </a:rPr>
              <a:t>Samen sta je sterk</a:t>
            </a:r>
            <a:endParaRPr sz="6000" b="0" i="1" u="none" strike="noStrike" cap="none">
              <a:solidFill>
                <a:schemeClr val="dk1"/>
              </a:solidFill>
              <a:latin typeface="Roboto Light"/>
              <a:ea typeface="Roboto Light"/>
              <a:cs typeface="Roboto Light"/>
              <a:sym typeface="Roboto Light"/>
            </a:endParaRPr>
          </a:p>
        </p:txBody>
      </p:sp>
      <p:pic>
        <p:nvPicPr>
          <p:cNvPr id="314" name="Google Shape;314;p16"/>
          <p:cNvPicPr preferRelativeResize="0"/>
          <p:nvPr/>
        </p:nvPicPr>
        <p:blipFill rotWithShape="1">
          <a:blip r:embed="rId3">
            <a:alphaModFix/>
          </a:blip>
          <a:srcRect l="25936"/>
          <a:stretch/>
        </p:blipFill>
        <p:spPr>
          <a:xfrm>
            <a:off x="5119467" y="1098594"/>
            <a:ext cx="7069485" cy="4910784"/>
          </a:xfrm>
          <a:prstGeom prst="rect">
            <a:avLst/>
          </a:prstGeom>
          <a:noFill/>
          <a:ln>
            <a:noFill/>
          </a:ln>
        </p:spPr>
      </p:pic>
      <p:pic>
        <p:nvPicPr>
          <p:cNvPr id="315" name="Google Shape;315;p16"/>
          <p:cNvPicPr preferRelativeResize="0"/>
          <p:nvPr/>
        </p:nvPicPr>
        <p:blipFill>
          <a:blip r:embed="rId4">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130c334bd55_0_243"/>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g130c334bd55_0_243"/>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g130c334bd55_0_243"/>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Wat biedt GroeneKerken?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323" name="Google Shape;323;g130c334bd55_0_243"/>
          <p:cNvSpPr txBox="1"/>
          <p:nvPr/>
        </p:nvSpPr>
        <p:spPr>
          <a:xfrm>
            <a:off x="5973525" y="408225"/>
            <a:ext cx="6068700" cy="5895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800">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457200" lvl="0" indent="-450850" algn="l" rtl="0">
              <a:spcBef>
                <a:spcPts val="0"/>
              </a:spcBef>
              <a:spcAft>
                <a:spcPts val="0"/>
              </a:spcAft>
              <a:buSzPts val="3500"/>
              <a:buFont typeface="Calibri"/>
              <a:buChar char="●"/>
            </a:pPr>
            <a:r>
              <a:rPr lang="en-US" sz="3500">
                <a:latin typeface="Calibri"/>
                <a:ea typeface="Calibri"/>
                <a:cs typeface="Calibri"/>
                <a:sym typeface="Calibri"/>
              </a:rPr>
              <a:t>Website met info en toolkit</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Char char="●"/>
            </a:pPr>
            <a:r>
              <a:rPr lang="en-US" sz="3500">
                <a:latin typeface="Calibri"/>
                <a:ea typeface="Calibri"/>
                <a:cs typeface="Calibri"/>
                <a:sym typeface="Calibri"/>
              </a:rPr>
              <a:t>Maandelijkse nieuwsbrief</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Char char="●"/>
            </a:pPr>
            <a:r>
              <a:rPr lang="en-US" sz="3500">
                <a:latin typeface="Calibri"/>
                <a:ea typeface="Calibri"/>
                <a:cs typeface="Calibri"/>
                <a:sym typeface="Calibri"/>
              </a:rPr>
              <a:t>Webinars en spekers</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Char char="●"/>
            </a:pPr>
            <a:r>
              <a:rPr lang="en-US" sz="3500">
                <a:latin typeface="Calibri"/>
                <a:ea typeface="Calibri"/>
                <a:cs typeface="Calibri"/>
                <a:sym typeface="Calibri"/>
              </a:rPr>
              <a:t>Netwerk en ontmoeting</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Char char="●"/>
            </a:pPr>
            <a:r>
              <a:rPr lang="en-US" sz="3500">
                <a:latin typeface="Calibri"/>
                <a:ea typeface="Calibri"/>
                <a:cs typeface="Calibri"/>
                <a:sym typeface="Calibri"/>
              </a:rPr>
              <a:t>Groene Kerken Team</a:t>
            </a:r>
            <a:endParaRPr sz="3500">
              <a:latin typeface="Calibri"/>
              <a:ea typeface="Calibri"/>
              <a:cs typeface="Calibri"/>
              <a:sym typeface="Calibri"/>
            </a:endParaRPr>
          </a:p>
        </p:txBody>
      </p:sp>
      <p:pic>
        <p:nvPicPr>
          <p:cNvPr id="324" name="Google Shape;324;g130c334bd55_0_243"/>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17"/>
          <p:cNvSpPr/>
          <p:nvPr/>
        </p:nvSpPr>
        <p:spPr>
          <a:xfrm>
            <a:off x="0" y="96859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17"/>
          <p:cNvSpPr/>
          <p:nvPr/>
        </p:nvSpPr>
        <p:spPr>
          <a:xfrm rot="-5400000" flipH="1">
            <a:off x="1344152" y="1355775"/>
            <a:ext cx="3850317" cy="6538623"/>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17"/>
          <p:cNvSpPr txBox="1"/>
          <p:nvPr/>
        </p:nvSpPr>
        <p:spPr>
          <a:xfrm>
            <a:off x="535387" y="3216858"/>
            <a:ext cx="3768917" cy="2221416"/>
          </a:xfrm>
          <a:prstGeom prst="rect">
            <a:avLst/>
          </a:prstGeom>
          <a:noFill/>
          <a:ln>
            <a:noFill/>
          </a:ln>
        </p:spPr>
        <p:txBody>
          <a:bodyPr spcFirstLastPara="1" wrap="square" lIns="91425" tIns="45700" rIns="91425" bIns="45700" anchor="b" anchorCtr="0">
            <a:normAutofit fontScale="40000" lnSpcReduction="20000"/>
          </a:bodyPr>
          <a:lstStyle/>
          <a:p>
            <a:pPr marL="0" marR="0" lvl="0" indent="0" algn="l" rtl="0">
              <a:lnSpc>
                <a:spcPct val="90000"/>
              </a:lnSpc>
              <a:spcBef>
                <a:spcPts val="0"/>
              </a:spcBef>
              <a:spcAft>
                <a:spcPts val="0"/>
              </a:spcAft>
              <a:buClr>
                <a:srgbClr val="000000"/>
              </a:buClr>
              <a:buSzPts val="528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6000" dirty="0" err="1">
                <a:solidFill>
                  <a:schemeClr val="dk1"/>
                </a:solidFill>
                <a:latin typeface="Roboto Light"/>
                <a:ea typeface="Roboto Light"/>
                <a:cs typeface="Roboto Light"/>
                <a:sym typeface="Roboto Light"/>
              </a:rPr>
              <a:t>Vanuit</a:t>
            </a:r>
            <a:r>
              <a:rPr lang="en-US" sz="6000" dirty="0">
                <a:solidFill>
                  <a:schemeClr val="dk1"/>
                </a:solidFill>
                <a:latin typeface="Roboto Light"/>
                <a:ea typeface="Roboto Light"/>
                <a:cs typeface="Roboto Light"/>
                <a:sym typeface="Roboto Light"/>
              </a:rPr>
              <a:t> 6 </a:t>
            </a:r>
            <a:r>
              <a:rPr lang="en-US" sz="6000" dirty="0" err="1">
                <a:solidFill>
                  <a:schemeClr val="dk1"/>
                </a:solidFill>
                <a:latin typeface="Roboto Light"/>
                <a:ea typeface="Roboto Light"/>
                <a:cs typeface="Roboto Light"/>
                <a:sym typeface="Roboto Light"/>
              </a:rPr>
              <a:t>hoofdthema’s</a:t>
            </a:r>
            <a:endParaRPr lang="en-US" sz="6000" dirty="0">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endParaRPr lang="en-US" sz="6000" b="0" i="0" u="none" strike="noStrike" cap="none" dirty="0">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r>
              <a:rPr lang="en-US" sz="6000" b="0" i="0" u="none" strike="noStrike" cap="none" dirty="0" err="1">
                <a:solidFill>
                  <a:schemeClr val="dk1"/>
                </a:solidFill>
                <a:latin typeface="Roboto Light"/>
                <a:ea typeface="Roboto Light"/>
                <a:cs typeface="Roboto Light"/>
                <a:sym typeface="Roboto Light"/>
              </a:rPr>
              <a:t>Stap</a:t>
            </a:r>
            <a:r>
              <a:rPr lang="en-US" sz="6000" b="0" i="0" u="none" strike="noStrike" cap="none" dirty="0">
                <a:solidFill>
                  <a:schemeClr val="dk1"/>
                </a:solidFill>
                <a:latin typeface="Roboto Light"/>
                <a:ea typeface="Roboto Light"/>
                <a:cs typeface="Roboto Light"/>
                <a:sym typeface="Roboto Light"/>
              </a:rPr>
              <a:t> </a:t>
            </a:r>
            <a:r>
              <a:rPr lang="en-US" sz="6000" b="0" i="0" u="none" strike="noStrike" cap="none" dirty="0" err="1">
                <a:solidFill>
                  <a:schemeClr val="dk1"/>
                </a:solidFill>
                <a:latin typeface="Roboto Light"/>
                <a:ea typeface="Roboto Light"/>
                <a:cs typeface="Roboto Light"/>
                <a:sym typeface="Roboto Light"/>
              </a:rPr>
              <a:t>voor</a:t>
            </a:r>
            <a:r>
              <a:rPr lang="en-US" sz="6000" b="0" i="0" u="none" strike="noStrike" cap="none" dirty="0">
                <a:solidFill>
                  <a:schemeClr val="dk1"/>
                </a:solidFill>
                <a:latin typeface="Roboto Light"/>
                <a:ea typeface="Roboto Light"/>
                <a:cs typeface="Roboto Light"/>
                <a:sym typeface="Roboto Light"/>
              </a:rPr>
              <a:t> </a:t>
            </a:r>
            <a:r>
              <a:rPr lang="en-US" sz="6000" b="0" i="0" u="none" strike="noStrike" cap="none" dirty="0" err="1">
                <a:solidFill>
                  <a:schemeClr val="dk1"/>
                </a:solidFill>
                <a:latin typeface="Roboto Light"/>
                <a:ea typeface="Roboto Light"/>
                <a:cs typeface="Roboto Light"/>
                <a:sym typeface="Roboto Light"/>
              </a:rPr>
              <a:t>stap</a:t>
            </a:r>
            <a:endParaRPr sz="6000" b="0" i="0" u="none" strike="noStrike" cap="none" dirty="0">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endParaRPr sz="6000" dirty="0">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r>
              <a:rPr lang="en-US" sz="6000" dirty="0" err="1">
                <a:solidFill>
                  <a:schemeClr val="dk1"/>
                </a:solidFill>
                <a:latin typeface="Roboto Light"/>
                <a:ea typeface="Roboto Light"/>
                <a:cs typeface="Roboto Light"/>
                <a:sym typeface="Roboto Light"/>
              </a:rPr>
              <a:t>Voor</a:t>
            </a:r>
            <a:r>
              <a:rPr lang="en-US" sz="6000" dirty="0">
                <a:solidFill>
                  <a:schemeClr val="dk1"/>
                </a:solidFill>
                <a:latin typeface="Roboto Light"/>
                <a:ea typeface="Roboto Light"/>
                <a:cs typeface="Roboto Light"/>
                <a:sym typeface="Roboto Light"/>
              </a:rPr>
              <a:t> elk wat </a:t>
            </a:r>
            <a:r>
              <a:rPr lang="en-US" sz="6000" dirty="0" err="1">
                <a:solidFill>
                  <a:schemeClr val="dk1"/>
                </a:solidFill>
                <a:latin typeface="Roboto Light"/>
                <a:ea typeface="Roboto Light"/>
                <a:cs typeface="Roboto Light"/>
                <a:sym typeface="Roboto Light"/>
              </a:rPr>
              <a:t>wils</a:t>
            </a:r>
            <a:endParaRPr sz="6000" dirty="0">
              <a:solidFill>
                <a:schemeClr val="dk1"/>
              </a:solidFill>
              <a:latin typeface="Roboto Light"/>
              <a:ea typeface="Roboto Light"/>
              <a:cs typeface="Roboto Light"/>
              <a:sym typeface="Roboto Light"/>
            </a:endParaRPr>
          </a:p>
        </p:txBody>
      </p:sp>
      <p:pic>
        <p:nvPicPr>
          <p:cNvPr id="332" name="Google Shape;332;p17" descr="Afbeelding met tekst, boon, groente&#10;&#10;Automatisch gegenereerde beschrijving"/>
          <p:cNvPicPr preferRelativeResize="0"/>
          <p:nvPr/>
        </p:nvPicPr>
        <p:blipFill rotWithShape="1">
          <a:blip r:embed="rId3">
            <a:alphaModFix/>
          </a:blip>
          <a:srcRect/>
          <a:stretch/>
        </p:blipFill>
        <p:spPr>
          <a:xfrm>
            <a:off x="4028129" y="1935243"/>
            <a:ext cx="7719137" cy="2046300"/>
          </a:xfrm>
          <a:prstGeom prst="rect">
            <a:avLst/>
          </a:prstGeom>
          <a:noFill/>
          <a:ln>
            <a:noFill/>
          </a:ln>
        </p:spPr>
      </p:pic>
      <p:pic>
        <p:nvPicPr>
          <p:cNvPr id="333" name="Google Shape;333;p17" descr="Afbeelding met tekst&#10;&#10;Automatisch gegenereerde beschrijving"/>
          <p:cNvPicPr preferRelativeResize="0"/>
          <p:nvPr/>
        </p:nvPicPr>
        <p:blipFill rotWithShape="1">
          <a:blip r:embed="rId4">
            <a:alphaModFix/>
          </a:blip>
          <a:srcRect/>
          <a:stretch/>
        </p:blipFill>
        <p:spPr>
          <a:xfrm>
            <a:off x="4028129" y="3857769"/>
            <a:ext cx="7849023" cy="2046300"/>
          </a:xfrm>
          <a:prstGeom prst="rect">
            <a:avLst/>
          </a:prstGeom>
          <a:noFill/>
          <a:ln>
            <a:noFill/>
          </a:ln>
        </p:spPr>
      </p:pic>
      <p:sp>
        <p:nvSpPr>
          <p:cNvPr id="334" name="Google Shape;334;p17"/>
          <p:cNvSpPr txBox="1"/>
          <p:nvPr/>
        </p:nvSpPr>
        <p:spPr>
          <a:xfrm>
            <a:off x="2081900" y="326575"/>
            <a:ext cx="94569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Clr>
                <a:schemeClr val="dk1"/>
              </a:buClr>
              <a:buSzPts val="6000"/>
              <a:buFont typeface="Arial"/>
              <a:buNone/>
            </a:pPr>
            <a:r>
              <a:rPr lang="en-US" sz="6000" i="1">
                <a:solidFill>
                  <a:schemeClr val="dk1"/>
                </a:solidFill>
                <a:latin typeface="Roboto Light"/>
                <a:ea typeface="Roboto Light"/>
                <a:cs typeface="Roboto Light"/>
                <a:sym typeface="Roboto Light"/>
              </a:rPr>
              <a:t>Wat vraagt GroeneKerken? </a:t>
            </a:r>
            <a:endParaRPr>
              <a:latin typeface="Calibri"/>
              <a:ea typeface="Calibri"/>
              <a:cs typeface="Calibri"/>
              <a:sym typeface="Calibri"/>
            </a:endParaRPr>
          </a:p>
        </p:txBody>
      </p:sp>
      <p:pic>
        <p:nvPicPr>
          <p:cNvPr id="335" name="Google Shape;335;p17"/>
          <p:cNvPicPr preferRelativeResize="0"/>
          <p:nvPr/>
        </p:nvPicPr>
        <p:blipFill>
          <a:blip r:embed="rId5">
            <a:alphaModFix/>
          </a:blip>
          <a:stretch>
            <a:fillRect/>
          </a:stretch>
        </p:blipFill>
        <p:spPr>
          <a:xfrm>
            <a:off x="54425" y="108825"/>
            <a:ext cx="2027476" cy="20274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g130c334bd55_0_286"/>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130c334bd55_0_286"/>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g130c334bd55_0_286"/>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Verschil mag er zijn!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343" name="Google Shape;343;g130c334bd55_0_286"/>
          <p:cNvSpPr txBox="1"/>
          <p:nvPr/>
        </p:nvSpPr>
        <p:spPr>
          <a:xfrm>
            <a:off x="5973525" y="408225"/>
            <a:ext cx="6068700" cy="1154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8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p:txBody>
      </p:sp>
      <p:pic>
        <p:nvPicPr>
          <p:cNvPr id="344" name="Google Shape;344;g130c334bd55_0_286"/>
          <p:cNvPicPr preferRelativeResize="0"/>
          <p:nvPr/>
        </p:nvPicPr>
        <p:blipFill>
          <a:blip r:embed="rId3">
            <a:alphaModFix/>
          </a:blip>
          <a:stretch>
            <a:fillRect/>
          </a:stretch>
        </p:blipFill>
        <p:spPr>
          <a:xfrm>
            <a:off x="312975" y="353775"/>
            <a:ext cx="2027476" cy="2027476"/>
          </a:xfrm>
          <a:prstGeom prst="rect">
            <a:avLst/>
          </a:prstGeom>
          <a:noFill/>
          <a:ln>
            <a:noFill/>
          </a:ln>
        </p:spPr>
      </p:pic>
      <p:pic>
        <p:nvPicPr>
          <p:cNvPr id="345" name="Google Shape;345;g130c334bd55_0_286"/>
          <p:cNvPicPr preferRelativeResize="0"/>
          <p:nvPr/>
        </p:nvPicPr>
        <p:blipFill rotWithShape="1">
          <a:blip r:embed="rId4">
            <a:alphaModFix/>
          </a:blip>
          <a:srcRect l="25936"/>
          <a:stretch/>
        </p:blipFill>
        <p:spPr>
          <a:xfrm>
            <a:off x="4238008" y="-3"/>
            <a:ext cx="9277266"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49"/>
        <p:cNvGrpSpPr/>
        <p:nvPr/>
      </p:nvGrpSpPr>
      <p:grpSpPr>
        <a:xfrm>
          <a:off x="0" y="0"/>
          <a:ext cx="0" cy="0"/>
          <a:chOff x="0" y="0"/>
          <a:chExt cx="0" cy="0"/>
        </a:xfrm>
      </p:grpSpPr>
      <p:sp>
        <p:nvSpPr>
          <p:cNvPr id="350" name="Google Shape;350;g130c334bd55_0_294"/>
          <p:cNvSpPr txBox="1">
            <a:spLocks noGrp="1"/>
          </p:cNvSpPr>
          <p:nvPr>
            <p:ph type="ctrTitle"/>
          </p:nvPr>
        </p:nvSpPr>
        <p:spPr>
          <a:xfrm>
            <a:off x="6746628" y="2752554"/>
            <a:ext cx="4645200" cy="2889000"/>
          </a:xfrm>
          <a:prstGeom prst="rect">
            <a:avLst/>
          </a:prstGeom>
          <a:noFill/>
          <a:ln>
            <a:noFill/>
          </a:ln>
        </p:spPr>
        <p:txBody>
          <a:bodyPr spcFirstLastPara="1" wrap="square" lIns="121900" tIns="121900" rIns="121900" bIns="121900" anchor="b" anchorCtr="0">
            <a:normAutofit/>
          </a:bodyPr>
          <a:lstStyle/>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PG</a:t>
            </a:r>
            <a:endParaRPr/>
          </a:p>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Andijk</a:t>
            </a:r>
            <a:endParaRPr/>
          </a:p>
        </p:txBody>
      </p:sp>
      <p:sp>
        <p:nvSpPr>
          <p:cNvPr id="351" name="Google Shape;351;g130c334bd55_0_294"/>
          <p:cNvSpPr/>
          <p:nvPr/>
        </p:nvSpPr>
        <p:spPr>
          <a:xfrm flipH="1">
            <a:off x="0" y="968595"/>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2" name="Google Shape;352;g130c334bd55_0_294"/>
          <p:cNvPicPr preferRelativeResize="0"/>
          <p:nvPr/>
        </p:nvPicPr>
        <p:blipFill rotWithShape="1">
          <a:blip r:embed="rId3">
            <a:alphaModFix/>
          </a:blip>
          <a:srcRect l="6078" r="6078"/>
          <a:stretch/>
        </p:blipFill>
        <p:spPr>
          <a:xfrm>
            <a:off x="20" y="968595"/>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353" name="Google Shape;353;g130c334bd55_0_294"/>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354" name="Google Shape;354;g130c334bd55_0_294"/>
          <p:cNvPicPr preferRelativeResize="0"/>
          <p:nvPr/>
        </p:nvPicPr>
        <p:blipFill rotWithShape="1">
          <a:blip r:embed="rId4">
            <a:alphaModFix/>
          </a:blip>
          <a:srcRect/>
          <a:stretch/>
        </p:blipFill>
        <p:spPr>
          <a:xfrm>
            <a:off x="11070319" y="5689600"/>
            <a:ext cx="949425" cy="95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7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30c334bd55_0_311"/>
          <p:cNvSpPr/>
          <p:nvPr/>
        </p:nvSpPr>
        <p:spPr>
          <a:xfrm>
            <a:off x="1115775" y="476251"/>
            <a:ext cx="8028300" cy="52902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g130c334bd55_0_3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PG Andijk</a:t>
            </a:r>
            <a:endParaRPr/>
          </a:p>
        </p:txBody>
      </p:sp>
      <p:sp>
        <p:nvSpPr>
          <p:cNvPr id="361" name="Google Shape;361;g130c334bd55_0_311"/>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Al gedaan:</a:t>
            </a:r>
            <a:endParaRPr b="1"/>
          </a:p>
          <a:p>
            <a:pPr marL="0" lvl="0" indent="0" algn="l" rtl="0">
              <a:spcBef>
                <a:spcPts val="1000"/>
              </a:spcBef>
              <a:spcAft>
                <a:spcPts val="0"/>
              </a:spcAft>
              <a:buNone/>
            </a:pPr>
            <a:endParaRPr/>
          </a:p>
          <a:p>
            <a:pPr marL="457200" lvl="0" indent="0" algn="l" rtl="0">
              <a:lnSpc>
                <a:spcPct val="100000"/>
              </a:lnSpc>
              <a:spcBef>
                <a:spcPts val="0"/>
              </a:spcBef>
              <a:spcAft>
                <a:spcPts val="0"/>
              </a:spcAft>
              <a:buClr>
                <a:schemeClr val="dk1"/>
              </a:buClr>
              <a:buSzPts val="1100"/>
              <a:buFont typeface="Arial"/>
              <a:buNone/>
            </a:pPr>
            <a:r>
              <a:rPr lang="en-US" sz="2200">
                <a:latin typeface="Roboto Light"/>
                <a:ea typeface="Roboto Light"/>
                <a:cs typeface="Roboto Light"/>
                <a:sym typeface="Roboto Light"/>
              </a:rPr>
              <a:t>Wij gaan zorgvuldig om met energie: verlichting, verwarming, zonnepanelen. </a:t>
            </a:r>
            <a:endParaRPr sz="2200">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Arial"/>
              <a:buNone/>
            </a:pPr>
            <a:endParaRPr sz="2200">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Arial"/>
              <a:buNone/>
            </a:pPr>
            <a:r>
              <a:rPr lang="en-US" sz="2200">
                <a:latin typeface="Roboto Light"/>
                <a:ea typeface="Roboto Light"/>
                <a:cs typeface="Roboto Light"/>
                <a:sym typeface="Roboto Light"/>
              </a:rPr>
              <a:t>Maatschappelijk actief: aangesloten bij </a:t>
            </a:r>
            <a:endParaRPr sz="2200">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Arial"/>
              <a:buNone/>
            </a:pPr>
            <a:endParaRPr sz="2200">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200">
                <a:latin typeface="Roboto Light"/>
                <a:ea typeface="Roboto Light"/>
                <a:cs typeface="Roboto Light"/>
                <a:sym typeface="Roboto Light"/>
              </a:rPr>
              <a:t>Hulpverlening West-Friese kerken. Beleggingen worden in duurzame fondsen gedaan </a:t>
            </a:r>
            <a:endParaRPr/>
          </a:p>
        </p:txBody>
      </p:sp>
      <p:sp>
        <p:nvSpPr>
          <p:cNvPr id="362" name="Google Shape;362;g130c334bd55_0_311"/>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lnSpcReduction="10000"/>
          </a:bodyPr>
          <a:lstStyle/>
          <a:p>
            <a:pPr marL="457200" lvl="0" indent="0" algn="l" rtl="0">
              <a:lnSpc>
                <a:spcPct val="100000"/>
              </a:lnSpc>
              <a:spcBef>
                <a:spcPts val="0"/>
              </a:spcBef>
              <a:spcAft>
                <a:spcPts val="0"/>
              </a:spcAft>
              <a:buNone/>
            </a:pPr>
            <a:r>
              <a:rPr lang="en-US" sz="2200" b="1">
                <a:latin typeface="Roboto"/>
                <a:ea typeface="Roboto"/>
                <a:cs typeface="Roboto"/>
                <a:sym typeface="Roboto"/>
              </a:rPr>
              <a:t>Commitment: </a:t>
            </a:r>
            <a:endParaRPr sz="2200" b="1">
              <a:latin typeface="Roboto"/>
              <a:ea typeface="Roboto"/>
              <a:cs typeface="Roboto"/>
              <a:sym typeface="Roboto"/>
            </a:endParaRPr>
          </a:p>
          <a:p>
            <a:pPr marL="457200" lvl="0" indent="0" algn="l" rtl="0">
              <a:lnSpc>
                <a:spcPct val="100000"/>
              </a:lnSpc>
              <a:spcBef>
                <a:spcPts val="0"/>
              </a:spcBef>
              <a:spcAft>
                <a:spcPts val="0"/>
              </a:spcAft>
              <a:buNone/>
            </a:pPr>
            <a:endParaRPr sz="2200">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200">
                <a:latin typeface="Roboto Light"/>
                <a:ea typeface="Roboto Light"/>
                <a:cs typeface="Roboto Light"/>
                <a:sym typeface="Roboto Light"/>
              </a:rPr>
              <a:t>Kerkrentmeesters: meer mogelijkheden om aan maatschappelijke en groene fondsen deel te gaan nemen.</a:t>
            </a:r>
            <a:endParaRPr sz="2200">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200">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200">
                <a:latin typeface="Roboto Light"/>
                <a:ea typeface="Roboto Light"/>
                <a:cs typeface="Roboto Light"/>
                <a:sym typeface="Roboto Light"/>
              </a:rPr>
              <a:t>Leerhuisgroep gestart met het thema 'Groene Theologie' en duurzaamheid. Dit gaat resulteren in projecten, diensten en adviezen aan de kerkenraad om verder te 'vergroenen'.</a:t>
            </a:r>
            <a:endParaRPr sz="2200">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200">
              <a:latin typeface="Roboto Light"/>
              <a:ea typeface="Roboto Light"/>
              <a:cs typeface="Roboto Light"/>
              <a:sym typeface="Roboto Light"/>
            </a:endParaRPr>
          </a:p>
          <a:p>
            <a:pPr marL="457200" lvl="0" indent="0" algn="l" rtl="0">
              <a:lnSpc>
                <a:spcPct val="100000"/>
              </a:lnSpc>
              <a:spcBef>
                <a:spcPts val="0"/>
              </a:spcBef>
              <a:spcAft>
                <a:spcPts val="0"/>
              </a:spcAft>
              <a:buClr>
                <a:schemeClr val="dk1"/>
              </a:buClr>
              <a:buSzPts val="1100"/>
              <a:buFont typeface="Arial"/>
              <a:buNone/>
            </a:pPr>
            <a:endParaRPr sz="2200">
              <a:latin typeface="Roboto Light"/>
              <a:ea typeface="Roboto Light"/>
              <a:cs typeface="Roboto Light"/>
              <a:sym typeface="Robo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66"/>
        <p:cNvGrpSpPr/>
        <p:nvPr/>
      </p:nvGrpSpPr>
      <p:grpSpPr>
        <a:xfrm>
          <a:off x="0" y="0"/>
          <a:ext cx="0" cy="0"/>
          <a:chOff x="0" y="0"/>
          <a:chExt cx="0" cy="0"/>
        </a:xfrm>
      </p:grpSpPr>
      <p:sp>
        <p:nvSpPr>
          <p:cNvPr id="367" name="Google Shape;367;g130c334bd55_0_332"/>
          <p:cNvSpPr txBox="1">
            <a:spLocks noGrp="1"/>
          </p:cNvSpPr>
          <p:nvPr>
            <p:ph type="ctrTitle"/>
          </p:nvPr>
        </p:nvSpPr>
        <p:spPr>
          <a:xfrm>
            <a:off x="6746625" y="2752550"/>
            <a:ext cx="4873800" cy="28890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PG</a:t>
            </a:r>
            <a:endParaRPr/>
          </a:p>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Hoorn-Zwaag-Blokker</a:t>
            </a:r>
            <a:endParaRPr/>
          </a:p>
        </p:txBody>
      </p:sp>
      <p:sp>
        <p:nvSpPr>
          <p:cNvPr id="368" name="Google Shape;368;g130c334bd55_0_332"/>
          <p:cNvSpPr/>
          <p:nvPr/>
        </p:nvSpPr>
        <p:spPr>
          <a:xfrm flipH="1">
            <a:off x="0" y="968595"/>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9" name="Google Shape;369;g130c334bd55_0_332"/>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370" name="Google Shape;370;g130c334bd55_0_332"/>
          <p:cNvPicPr preferRelativeResize="0"/>
          <p:nvPr/>
        </p:nvPicPr>
        <p:blipFill rotWithShape="1">
          <a:blip r:embed="rId3">
            <a:alphaModFix/>
          </a:blip>
          <a:srcRect/>
          <a:stretch/>
        </p:blipFill>
        <p:spPr>
          <a:xfrm>
            <a:off x="11070319" y="5689600"/>
            <a:ext cx="949425" cy="95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7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30c334bd55_0_323"/>
          <p:cNvSpPr/>
          <p:nvPr/>
        </p:nvSpPr>
        <p:spPr>
          <a:xfrm>
            <a:off x="1115775" y="476251"/>
            <a:ext cx="8028300" cy="52902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g130c334bd55_0_3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PG Hoorn-Zwaag-Blokker</a:t>
            </a:r>
            <a:endParaRPr/>
          </a:p>
        </p:txBody>
      </p:sp>
      <p:sp>
        <p:nvSpPr>
          <p:cNvPr id="377" name="Google Shape;377;g130c334bd55_0_323"/>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b="1"/>
              <a:t>Al gedaan:</a:t>
            </a:r>
            <a:endParaRPr b="1"/>
          </a:p>
          <a:p>
            <a:pPr marL="0" lvl="0" indent="0" algn="l" rtl="0">
              <a:spcBef>
                <a:spcPts val="1000"/>
              </a:spcBef>
              <a:spcAft>
                <a:spcPts val="0"/>
              </a:spcAft>
              <a:buNone/>
            </a:pPr>
            <a:endParaRPr/>
          </a:p>
          <a:p>
            <a:pPr marL="0" lvl="0" indent="0" algn="l" rtl="0">
              <a:lnSpc>
                <a:spcPct val="115000"/>
              </a:lnSpc>
              <a:spcBef>
                <a:spcPts val="1200"/>
              </a:spcBef>
              <a:spcAft>
                <a:spcPts val="0"/>
              </a:spcAft>
              <a:buNone/>
            </a:pPr>
            <a:r>
              <a:rPr lang="en-US" sz="2200">
                <a:latin typeface="Roboto Light"/>
                <a:ea typeface="Roboto Light"/>
                <a:cs typeface="Roboto Light"/>
                <a:sym typeface="Roboto Light"/>
              </a:rPr>
              <a:t>Lid van Zonnecoöperatie WestFriesland: investering 40 panelen. </a:t>
            </a:r>
            <a:endParaRPr sz="2200">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2200">
                <a:latin typeface="Roboto Light"/>
                <a:ea typeface="Roboto Light"/>
                <a:cs typeface="Roboto Light"/>
                <a:sym typeface="Roboto Light"/>
              </a:rPr>
              <a:t>LED-verlichting.. </a:t>
            </a:r>
            <a:endParaRPr sz="2200">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2200">
                <a:latin typeface="Roboto Light"/>
                <a:ea typeface="Roboto Light"/>
                <a:cs typeface="Roboto Light"/>
                <a:sym typeface="Roboto Light"/>
              </a:rPr>
              <a:t>Oud papier inzameling bij Het Octaaf. </a:t>
            </a:r>
            <a:endParaRPr sz="2200">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2200">
                <a:latin typeface="Roboto Light"/>
                <a:ea typeface="Roboto Light"/>
                <a:cs typeface="Roboto Light"/>
                <a:sym typeface="Roboto Light"/>
              </a:rPr>
              <a:t>Bij de herinrichting van het interieur van Het Octaaf is zoveel mogelijk gebruik gemaakt van bestaande en duurzame materialen. </a:t>
            </a:r>
            <a:endParaRPr sz="2200">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2200">
                <a:latin typeface="Roboto Light"/>
                <a:ea typeface="Roboto Light"/>
                <a:cs typeface="Roboto Light"/>
                <a:sym typeface="Roboto Light"/>
              </a:rPr>
              <a:t>In het beleggingsstatuut is duurzaam beleggen verankerd. </a:t>
            </a:r>
            <a:endParaRPr sz="2200">
              <a:latin typeface="Roboto Light"/>
              <a:ea typeface="Roboto Light"/>
              <a:cs typeface="Roboto Light"/>
              <a:sym typeface="Roboto Light"/>
            </a:endParaRPr>
          </a:p>
          <a:p>
            <a:pPr marL="457200" lvl="0" indent="0" algn="l" rtl="0">
              <a:lnSpc>
                <a:spcPct val="100000"/>
              </a:lnSpc>
              <a:spcBef>
                <a:spcPts val="1200"/>
              </a:spcBef>
              <a:spcAft>
                <a:spcPts val="0"/>
              </a:spcAft>
              <a:buNone/>
            </a:pPr>
            <a:endParaRPr sz="2200">
              <a:latin typeface="Roboto Light"/>
              <a:ea typeface="Roboto Light"/>
              <a:cs typeface="Roboto Light"/>
              <a:sym typeface="Roboto Light"/>
            </a:endParaRPr>
          </a:p>
        </p:txBody>
      </p:sp>
      <p:sp>
        <p:nvSpPr>
          <p:cNvPr id="378" name="Google Shape;378;g130c334bd55_0_323"/>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sz="1850" b="1">
                <a:latin typeface="Roboto"/>
                <a:ea typeface="Roboto"/>
                <a:cs typeface="Roboto"/>
                <a:sym typeface="Roboto"/>
              </a:rPr>
              <a:t>Commitment: </a:t>
            </a:r>
            <a:endParaRPr sz="1850" b="1">
              <a:latin typeface="Roboto"/>
              <a:ea typeface="Roboto"/>
              <a:cs typeface="Roboto"/>
              <a:sym typeface="Roboto"/>
            </a:endParaRPr>
          </a:p>
          <a:p>
            <a:pPr marL="457200" lvl="0" indent="0" algn="l" rtl="0">
              <a:lnSpc>
                <a:spcPct val="100000"/>
              </a:lnSpc>
              <a:spcBef>
                <a:spcPts val="0"/>
              </a:spcBef>
              <a:spcAft>
                <a:spcPts val="0"/>
              </a:spcAft>
              <a:buNone/>
            </a:pPr>
            <a:endParaRPr sz="1850">
              <a:latin typeface="Roboto Light"/>
              <a:ea typeface="Roboto Light"/>
              <a:cs typeface="Roboto Light"/>
              <a:sym typeface="Roboto Light"/>
            </a:endParaRPr>
          </a:p>
          <a:p>
            <a:pPr marL="0" lvl="0" indent="0" algn="l" rtl="0">
              <a:lnSpc>
                <a:spcPct val="115000"/>
              </a:lnSpc>
              <a:spcBef>
                <a:spcPts val="1200"/>
              </a:spcBef>
              <a:spcAft>
                <a:spcPts val="0"/>
              </a:spcAft>
              <a:buNone/>
            </a:pPr>
            <a:r>
              <a:rPr lang="en-US" sz="1850">
                <a:latin typeface="Arial"/>
                <a:ea typeface="Arial"/>
                <a:cs typeface="Arial"/>
                <a:sym typeface="Arial"/>
              </a:rPr>
              <a:t>Duurzaamheid als speerpunt opgenomen in het nieuwe beleidsplan. </a:t>
            </a:r>
            <a:endParaRPr sz="1850">
              <a:latin typeface="Arial"/>
              <a:ea typeface="Arial"/>
              <a:cs typeface="Arial"/>
              <a:sym typeface="Arial"/>
            </a:endParaRPr>
          </a:p>
          <a:p>
            <a:pPr marL="0" lvl="0" indent="0" algn="l" rtl="0">
              <a:lnSpc>
                <a:spcPct val="115000"/>
              </a:lnSpc>
              <a:spcBef>
                <a:spcPts val="1200"/>
              </a:spcBef>
              <a:spcAft>
                <a:spcPts val="0"/>
              </a:spcAft>
              <a:buNone/>
            </a:pPr>
            <a:endParaRPr sz="1850">
              <a:latin typeface="Arial"/>
              <a:ea typeface="Arial"/>
              <a:cs typeface="Arial"/>
              <a:sym typeface="Arial"/>
            </a:endParaRPr>
          </a:p>
          <a:p>
            <a:pPr marL="0" lvl="0" indent="0" algn="l" rtl="0">
              <a:lnSpc>
                <a:spcPct val="115000"/>
              </a:lnSpc>
              <a:spcBef>
                <a:spcPts val="1200"/>
              </a:spcBef>
              <a:spcAft>
                <a:spcPts val="0"/>
              </a:spcAft>
              <a:buNone/>
            </a:pPr>
            <a:r>
              <a:rPr lang="en-US" sz="1850">
                <a:latin typeface="Arial"/>
                <a:ea typeface="Arial"/>
                <a:cs typeface="Arial"/>
                <a:sym typeface="Arial"/>
              </a:rPr>
              <a:t>In het kader van duurzaamheid is de opdracht aan het College van Kerkrentmeesters om onderzoek te doen naar verdere </a:t>
            </a:r>
            <a:r>
              <a:rPr lang="en-US" sz="1850" b="1">
                <a:latin typeface="Arial"/>
                <a:ea typeface="Arial"/>
                <a:cs typeface="Arial"/>
                <a:sym typeface="Arial"/>
              </a:rPr>
              <a:t>‘</a:t>
            </a:r>
            <a:r>
              <a:rPr lang="en-US" sz="1850">
                <a:latin typeface="Arial"/>
                <a:ea typeface="Arial"/>
                <a:cs typeface="Arial"/>
                <a:sym typeface="Arial"/>
              </a:rPr>
              <a:t>vergroening</a:t>
            </a:r>
            <a:r>
              <a:rPr lang="en-US" sz="1850" b="1">
                <a:latin typeface="Arial"/>
                <a:ea typeface="Arial"/>
                <a:cs typeface="Arial"/>
                <a:sym typeface="Arial"/>
              </a:rPr>
              <a:t>’</a:t>
            </a:r>
            <a:r>
              <a:rPr lang="en-US" sz="1850">
                <a:latin typeface="Arial"/>
                <a:ea typeface="Arial"/>
                <a:cs typeface="Arial"/>
                <a:sym typeface="Arial"/>
              </a:rPr>
              <a:t> van de kerkgebouwen.</a:t>
            </a:r>
            <a:endParaRPr sz="1850">
              <a:latin typeface="Arial"/>
              <a:ea typeface="Arial"/>
              <a:cs typeface="Arial"/>
              <a:sym typeface="Arial"/>
            </a:endParaRPr>
          </a:p>
          <a:p>
            <a:pPr marL="457200" lvl="0" indent="0" algn="l" rtl="0">
              <a:lnSpc>
                <a:spcPct val="100000"/>
              </a:lnSpc>
              <a:spcBef>
                <a:spcPts val="1200"/>
              </a:spcBef>
              <a:spcAft>
                <a:spcPts val="0"/>
              </a:spcAft>
              <a:buNone/>
            </a:pPr>
            <a:endParaRPr sz="1850">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1850">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1850">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14"/>
        <p:cNvGrpSpPr/>
        <p:nvPr/>
      </p:nvGrpSpPr>
      <p:grpSpPr>
        <a:xfrm>
          <a:off x="0" y="0"/>
          <a:ext cx="0" cy="0"/>
          <a:chOff x="0" y="0"/>
          <a:chExt cx="0" cy="0"/>
        </a:xfrm>
      </p:grpSpPr>
      <p:sp>
        <p:nvSpPr>
          <p:cNvPr id="115" name="Google Shape;115;p5"/>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5"/>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5"/>
          <p:cNvSpPr txBox="1"/>
          <p:nvPr/>
        </p:nvSpPr>
        <p:spPr>
          <a:xfrm>
            <a:off x="843756" y="1595991"/>
            <a:ext cx="5936370" cy="34662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500"/>
              <a:buFont typeface="Arial"/>
              <a:buNone/>
            </a:pPr>
            <a:r>
              <a:rPr lang="en-US" sz="4500" b="0" i="0" u="none" strike="noStrike" cap="none">
                <a:solidFill>
                  <a:srgbClr val="FFFFFF"/>
                </a:solidFill>
                <a:latin typeface="Roboto Light"/>
                <a:ea typeface="Roboto Light"/>
                <a:cs typeface="Roboto Light"/>
                <a:sym typeface="Roboto Light"/>
              </a:rPr>
              <a:t>“</a:t>
            </a:r>
            <a:r>
              <a:rPr lang="en-US" sz="4500">
                <a:solidFill>
                  <a:srgbClr val="FFFFFF"/>
                </a:solidFill>
                <a:latin typeface="Roboto Light"/>
                <a:ea typeface="Roboto Light"/>
                <a:cs typeface="Roboto Light"/>
                <a:sym typeface="Roboto Light"/>
              </a:rPr>
              <a:t>DE SCHEPPING</a:t>
            </a:r>
            <a:r>
              <a:rPr lang="en-US" sz="4500" b="0" i="0" u="none" strike="noStrike" cap="none">
                <a:solidFill>
                  <a:srgbClr val="FFFFFF"/>
                </a:solidFill>
                <a:latin typeface="Roboto Light"/>
                <a:ea typeface="Roboto Light"/>
                <a:cs typeface="Roboto Light"/>
                <a:sym typeface="Roboto Light"/>
              </a:rPr>
              <a:t> IS NIET DE PRIORITEIT VAN DE KERK”</a:t>
            </a:r>
            <a:br>
              <a:rPr lang="en-US" sz="4500" b="0" i="0" u="none" strike="noStrike" cap="none">
                <a:solidFill>
                  <a:srgbClr val="FFFFFF"/>
                </a:solidFill>
                <a:latin typeface="Roboto Light"/>
                <a:ea typeface="Roboto Light"/>
                <a:cs typeface="Roboto Light"/>
                <a:sym typeface="Roboto Light"/>
              </a:rPr>
            </a:br>
            <a:br>
              <a:rPr lang="en-US" sz="4500" b="0" i="0" u="none" strike="noStrike" cap="none">
                <a:solidFill>
                  <a:srgbClr val="FFFFFF"/>
                </a:solidFill>
                <a:latin typeface="Roboto Light"/>
                <a:ea typeface="Roboto Light"/>
                <a:cs typeface="Roboto Light"/>
                <a:sym typeface="Roboto Light"/>
              </a:rPr>
            </a:br>
            <a:endParaRPr sz="1400" b="0" i="0" u="none" strike="noStrike" cap="non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3">
            <a:alphaModFix/>
          </a:blip>
          <a:srcRect/>
          <a:stretch/>
        </p:blipFill>
        <p:spPr>
          <a:xfrm>
            <a:off x="11070319" y="5689600"/>
            <a:ext cx="949427" cy="954198"/>
          </a:xfrm>
          <a:prstGeom prst="rect">
            <a:avLst/>
          </a:prstGeom>
          <a:noFill/>
          <a:ln>
            <a:noFill/>
          </a:ln>
        </p:spPr>
      </p:pic>
      <p:sp>
        <p:nvSpPr>
          <p:cNvPr id="119" name="Google Shape;119;p5"/>
          <p:cNvSpPr txBox="1"/>
          <p:nvPr/>
        </p:nvSpPr>
        <p:spPr>
          <a:xfrm>
            <a:off x="557900" y="0"/>
            <a:ext cx="11198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sz="42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82"/>
        <p:cNvGrpSpPr/>
        <p:nvPr/>
      </p:nvGrpSpPr>
      <p:grpSpPr>
        <a:xfrm>
          <a:off x="0" y="0"/>
          <a:ext cx="0" cy="0"/>
          <a:chOff x="0" y="0"/>
          <a:chExt cx="0" cy="0"/>
        </a:xfrm>
      </p:grpSpPr>
      <p:sp>
        <p:nvSpPr>
          <p:cNvPr id="383" name="Google Shape;383;p18"/>
          <p:cNvSpPr txBox="1">
            <a:spLocks noGrp="1"/>
          </p:cNvSpPr>
          <p:nvPr>
            <p:ph type="ctrTitle"/>
          </p:nvPr>
        </p:nvSpPr>
        <p:spPr>
          <a:xfrm>
            <a:off x="6746628" y="2752554"/>
            <a:ext cx="4645250" cy="2889114"/>
          </a:xfrm>
          <a:prstGeom prst="rect">
            <a:avLst/>
          </a:prstGeom>
          <a:noFill/>
          <a:ln>
            <a:noFill/>
          </a:ln>
        </p:spPr>
        <p:txBody>
          <a:bodyPr spcFirstLastPara="1" wrap="square" lIns="121900" tIns="121900" rIns="121900" bIns="121900" anchor="b" anchorCtr="0">
            <a:normAutofit/>
          </a:bodyPr>
          <a:lstStyle/>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NGK</a:t>
            </a:r>
            <a:endParaRPr/>
          </a:p>
          <a:p>
            <a:pPr marL="0" lvl="0" indent="0" algn="l" rtl="0">
              <a:lnSpc>
                <a:spcPct val="90000"/>
              </a:lnSpc>
              <a:spcBef>
                <a:spcPts val="0"/>
              </a:spcBef>
              <a:spcAft>
                <a:spcPts val="0"/>
              </a:spcAft>
              <a:buClr>
                <a:schemeClr val="lt1"/>
              </a:buClr>
              <a:buSzPts val="6000"/>
              <a:buFont typeface="Roboto Light"/>
              <a:buNone/>
            </a:pPr>
            <a:r>
              <a:rPr lang="en-US">
                <a:latin typeface="Roboto Light"/>
                <a:ea typeface="Roboto Light"/>
                <a:cs typeface="Roboto Light"/>
                <a:sym typeface="Roboto Light"/>
              </a:rPr>
              <a:t>Enschede</a:t>
            </a:r>
            <a:endParaRPr/>
          </a:p>
        </p:txBody>
      </p:sp>
      <p:sp>
        <p:nvSpPr>
          <p:cNvPr id="384" name="Google Shape;384;p18"/>
          <p:cNvSpPr/>
          <p:nvPr/>
        </p:nvSpPr>
        <p:spPr>
          <a:xfrm flipH="1">
            <a:off x="0" y="968595"/>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85" name="Google Shape;385;p18"/>
          <p:cNvPicPr preferRelativeResize="0"/>
          <p:nvPr/>
        </p:nvPicPr>
        <p:blipFill rotWithShape="1">
          <a:blip r:embed="rId3">
            <a:alphaModFix/>
          </a:blip>
          <a:srcRect t="14619" r="-2" b="-2"/>
          <a:stretch/>
        </p:blipFill>
        <p:spPr>
          <a:xfrm>
            <a:off x="20" y="968595"/>
            <a:ext cx="602413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386" name="Google Shape;386;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pic>
        <p:nvPicPr>
          <p:cNvPr id="387" name="Google Shape;387;p18"/>
          <p:cNvPicPr preferRelativeResize="0"/>
          <p:nvPr/>
        </p:nvPicPr>
        <p:blipFill rotWithShape="1">
          <a:blip r:embed="rId4">
            <a:alphaModFix/>
          </a:blip>
          <a:srcRect/>
          <a:stretch/>
        </p:blipFill>
        <p:spPr>
          <a:xfrm>
            <a:off x="11070319" y="5689600"/>
            <a:ext cx="949427" cy="954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7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1"/>
          <p:cNvSpPr txBox="1"/>
          <p:nvPr/>
        </p:nvSpPr>
        <p:spPr>
          <a:xfrm>
            <a:off x="1994925" y="2272400"/>
            <a:ext cx="8202300" cy="36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-spellen met de jeugd</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-samen zwerfafval opruimen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-samen vegetarisch koken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-thema-avond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-filmavond in de lokale bioscoop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-natuurvriendelijke kerktuin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-verwonderwandeling</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-thema-kerkdienst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-activiteiten rondom Michazondag</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a:solidFill>
                  <a:schemeClr val="dk1"/>
                </a:solidFill>
                <a:latin typeface="Roboto Light"/>
                <a:ea typeface="Roboto Light"/>
                <a:cs typeface="Roboto Light"/>
                <a:sym typeface="Roboto Light"/>
              </a:rPr>
              <a:t>-Michacursus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3" name="Google Shape;393;p21"/>
          <p:cNvPicPr preferRelativeResize="0"/>
          <p:nvPr/>
        </p:nvPicPr>
        <p:blipFill rotWithShape="1">
          <a:blip r:embed="rId3">
            <a:alphaModFix/>
          </a:blip>
          <a:srcRect/>
          <a:stretch/>
        </p:blipFill>
        <p:spPr>
          <a:xfrm>
            <a:off x="11070319" y="5689600"/>
            <a:ext cx="949427" cy="954198"/>
          </a:xfrm>
          <a:prstGeom prst="rect">
            <a:avLst/>
          </a:prstGeom>
          <a:noFill/>
          <a:ln>
            <a:noFill/>
          </a:ln>
        </p:spPr>
      </p:pic>
      <p:sp>
        <p:nvSpPr>
          <p:cNvPr id="394" name="Google Shape;394;p21"/>
          <p:cNvSpPr txBox="1"/>
          <p:nvPr/>
        </p:nvSpPr>
        <p:spPr>
          <a:xfrm>
            <a:off x="0" y="0"/>
            <a:ext cx="12192000" cy="2662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br>
              <a:rPr lang="en-US" sz="2200">
                <a:solidFill>
                  <a:schemeClr val="dk1"/>
                </a:solidFill>
                <a:latin typeface="Roboto Light"/>
                <a:ea typeface="Roboto Light"/>
                <a:cs typeface="Roboto Light"/>
                <a:sym typeface="Roboto Light"/>
              </a:rPr>
            </a:br>
            <a:endParaRPr sz="2200">
              <a:solidFill>
                <a:schemeClr val="dk1"/>
              </a:solidFill>
              <a:latin typeface="Roboto Light"/>
              <a:ea typeface="Roboto Light"/>
              <a:cs typeface="Roboto Light"/>
              <a:sym typeface="Roboto Light"/>
            </a:endParaRPr>
          </a:p>
          <a:p>
            <a:pPr marL="457200" lvl="0" indent="0" algn="l" rtl="0">
              <a:spcBef>
                <a:spcPts val="0"/>
              </a:spcBef>
              <a:spcAft>
                <a:spcPts val="0"/>
              </a:spcAft>
              <a:buNone/>
            </a:pPr>
            <a:endParaRPr>
              <a:solidFill>
                <a:schemeClr val="dk1"/>
              </a:solidFill>
            </a:endParaRPr>
          </a:p>
          <a:p>
            <a:pPr marL="457200" lvl="0" indent="0" algn="ctr" rtl="0">
              <a:spcBef>
                <a:spcPts val="0"/>
              </a:spcBef>
              <a:spcAft>
                <a:spcPts val="0"/>
              </a:spcAft>
              <a:buNone/>
            </a:pPr>
            <a:r>
              <a:rPr lang="en-US" sz="2100" b="1">
                <a:solidFill>
                  <a:schemeClr val="dk1"/>
                </a:solidFill>
              </a:rPr>
              <a:t>Nadruk op BEWUSTWORDINGSACTIVITEITEN: impact wordt veel groter. </a:t>
            </a:r>
            <a:endParaRPr sz="2100" b="1">
              <a:solidFill>
                <a:schemeClr val="dk1"/>
              </a:solidFill>
            </a:endParaRPr>
          </a:p>
          <a:p>
            <a:pPr marL="457200" lvl="0" indent="0" algn="ctr" rtl="0">
              <a:spcBef>
                <a:spcPts val="0"/>
              </a:spcBef>
              <a:spcAft>
                <a:spcPts val="0"/>
              </a:spcAft>
              <a:buNone/>
            </a:pPr>
            <a:endParaRPr sz="2100" b="1">
              <a:solidFill>
                <a:schemeClr val="dk1"/>
              </a:solidFill>
            </a:endParaRPr>
          </a:p>
          <a:p>
            <a:pPr marL="0" lvl="0" indent="0" algn="ctr" rtl="0">
              <a:spcBef>
                <a:spcPts val="0"/>
              </a:spcBef>
              <a:spcAft>
                <a:spcPts val="0"/>
              </a:spcAft>
              <a:buClr>
                <a:schemeClr val="dk1"/>
              </a:buClr>
              <a:buSzPts val="2400"/>
              <a:buFont typeface="Arial"/>
              <a:buNone/>
            </a:pPr>
            <a:r>
              <a:rPr lang="en-US" sz="2100" b="1">
                <a:solidFill>
                  <a:schemeClr val="dk1"/>
                </a:solidFill>
              </a:rPr>
              <a:t>Duurzaamheid verbindt mensen met elkaar, de aarde en met God</a:t>
            </a:r>
            <a:endParaRPr sz="2100" b="1">
              <a:solidFill>
                <a:schemeClr val="dk1"/>
              </a:solidFill>
            </a:endParaRPr>
          </a:p>
          <a:p>
            <a:pPr marL="457200" lvl="0" indent="0" algn="ctr" rtl="0">
              <a:spcBef>
                <a:spcPts val="0"/>
              </a:spcBef>
              <a:spcAft>
                <a:spcPts val="0"/>
              </a:spcAft>
              <a:buNone/>
            </a:pPr>
            <a:endParaRPr sz="2200" b="1">
              <a:solidFill>
                <a:schemeClr val="dk1"/>
              </a:solidFill>
              <a:latin typeface="Roboto"/>
              <a:ea typeface="Roboto"/>
              <a:cs typeface="Roboto"/>
              <a:sym typeface="Roboto"/>
            </a:endParaRPr>
          </a:p>
          <a:p>
            <a:pPr marL="0" lvl="0" indent="0" algn="ctr"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g130c334bd55_0_343"/>
          <p:cNvSpPr/>
          <p:nvPr/>
        </p:nvSpPr>
        <p:spPr>
          <a:xfrm>
            <a:off x="0" y="968595"/>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g130c334bd55_0_343"/>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g130c334bd55_0_343"/>
          <p:cNvSpPr txBox="1"/>
          <p:nvPr/>
        </p:nvSpPr>
        <p:spPr>
          <a:xfrm>
            <a:off x="535386" y="3216858"/>
            <a:ext cx="4869900" cy="1606200"/>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90000"/>
              </a:lnSpc>
              <a:spcBef>
                <a:spcPts val="0"/>
              </a:spcBef>
              <a:spcAft>
                <a:spcPts val="0"/>
              </a:spcAft>
              <a:buClr>
                <a:srgbClr val="000000"/>
              </a:buClr>
              <a:buSzPct val="100000"/>
              <a:buFont typeface="Arial"/>
              <a:buNone/>
            </a:pPr>
            <a:endParaRPr sz="9600" b="1" i="1" u="none" strike="noStrike" cap="none">
              <a:solidFill>
                <a:schemeClr val="dk1"/>
              </a:solidFill>
              <a:latin typeface="Roboto Light"/>
              <a:ea typeface="Roboto Light"/>
              <a:cs typeface="Roboto Light"/>
              <a:sym typeface="Roboto Light"/>
            </a:endParaRPr>
          </a:p>
          <a:p>
            <a:pPr marL="0" marR="0" lvl="0" indent="0" algn="l" rtl="0">
              <a:lnSpc>
                <a:spcPct val="90000"/>
              </a:lnSpc>
              <a:spcBef>
                <a:spcPts val="600"/>
              </a:spcBef>
              <a:spcAft>
                <a:spcPts val="0"/>
              </a:spcAft>
              <a:buClr>
                <a:srgbClr val="000000"/>
              </a:buClr>
              <a:buSzPct val="100000"/>
              <a:buFont typeface="Arial"/>
              <a:buNone/>
            </a:pPr>
            <a:r>
              <a:rPr lang="en-US" sz="6000" i="1">
                <a:solidFill>
                  <a:schemeClr val="dk1"/>
                </a:solidFill>
                <a:latin typeface="Roboto Light"/>
                <a:ea typeface="Roboto Light"/>
                <a:cs typeface="Roboto Light"/>
                <a:sym typeface="Roboto Light"/>
              </a:rPr>
              <a:t>Gespreksvragen</a:t>
            </a:r>
            <a:endParaRPr sz="6000" b="0" i="1" u="none" strike="noStrike" cap="none">
              <a:solidFill>
                <a:schemeClr val="dk1"/>
              </a:solidFill>
              <a:latin typeface="Roboto Light"/>
              <a:ea typeface="Roboto Light"/>
              <a:cs typeface="Roboto Light"/>
              <a:sym typeface="Roboto Light"/>
            </a:endParaRPr>
          </a:p>
        </p:txBody>
      </p:sp>
      <p:pic>
        <p:nvPicPr>
          <p:cNvPr id="402" name="Google Shape;402;g130c334bd55_0_343"/>
          <p:cNvPicPr preferRelativeResize="0"/>
          <p:nvPr/>
        </p:nvPicPr>
        <p:blipFill>
          <a:blip r:embed="rId3">
            <a:alphaModFix/>
          </a:blip>
          <a:stretch>
            <a:fillRect/>
          </a:stretch>
        </p:blipFill>
        <p:spPr>
          <a:xfrm>
            <a:off x="312975" y="353775"/>
            <a:ext cx="2027476" cy="2027476"/>
          </a:xfrm>
          <a:prstGeom prst="rect">
            <a:avLst/>
          </a:prstGeom>
          <a:noFill/>
          <a:ln>
            <a:noFill/>
          </a:ln>
        </p:spPr>
      </p:pic>
      <p:sp>
        <p:nvSpPr>
          <p:cNvPr id="403" name="Google Shape;403;g130c334bd55_0_343"/>
          <p:cNvSpPr txBox="1"/>
          <p:nvPr/>
        </p:nvSpPr>
        <p:spPr>
          <a:xfrm>
            <a:off x="5470075" y="408225"/>
            <a:ext cx="6517800" cy="78790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err="1">
                <a:latin typeface="Calibri"/>
                <a:ea typeface="Calibri"/>
                <a:cs typeface="Calibri"/>
                <a:sym typeface="Calibri"/>
              </a:rPr>
              <a:t>Welke</a:t>
            </a:r>
            <a:r>
              <a:rPr lang="en-US" sz="2500" dirty="0">
                <a:latin typeface="Calibri"/>
                <a:ea typeface="Calibri"/>
                <a:cs typeface="Calibri"/>
                <a:sym typeface="Calibri"/>
              </a:rPr>
              <a:t> </a:t>
            </a:r>
            <a:r>
              <a:rPr lang="en-US" sz="2500" dirty="0" err="1">
                <a:latin typeface="Calibri"/>
                <a:ea typeface="Calibri"/>
                <a:cs typeface="Calibri"/>
                <a:sym typeface="Calibri"/>
              </a:rPr>
              <a:t>kansen</a:t>
            </a:r>
            <a:r>
              <a:rPr lang="en-US" sz="2500" dirty="0">
                <a:latin typeface="Calibri"/>
                <a:ea typeface="Calibri"/>
                <a:cs typeface="Calibri"/>
                <a:sym typeface="Calibri"/>
              </a:rPr>
              <a:t> </a:t>
            </a:r>
            <a:r>
              <a:rPr lang="en-US" sz="2500" dirty="0" err="1">
                <a:latin typeface="Calibri"/>
                <a:ea typeface="Calibri"/>
                <a:cs typeface="Calibri"/>
                <a:sym typeface="Calibri"/>
              </a:rPr>
              <a:t>zie</a:t>
            </a:r>
            <a:r>
              <a:rPr lang="en-US" sz="2500" dirty="0">
                <a:latin typeface="Calibri"/>
                <a:ea typeface="Calibri"/>
                <a:cs typeface="Calibri"/>
                <a:sym typeface="Calibri"/>
              </a:rPr>
              <a:t> </a:t>
            </a:r>
            <a:r>
              <a:rPr lang="en-US" sz="2500" dirty="0" err="1">
                <a:latin typeface="Calibri"/>
                <a:ea typeface="Calibri"/>
                <a:cs typeface="Calibri"/>
                <a:sym typeface="Calibri"/>
              </a:rPr>
              <a:t>jij</a:t>
            </a:r>
            <a:r>
              <a:rPr lang="en-US" sz="2500" dirty="0">
                <a:latin typeface="Calibri"/>
                <a:ea typeface="Calibri"/>
                <a:cs typeface="Calibri"/>
                <a:sym typeface="Calibri"/>
              </a:rPr>
              <a:t> </a:t>
            </a:r>
            <a:r>
              <a:rPr lang="en-US" sz="2500" dirty="0" err="1">
                <a:latin typeface="Calibri"/>
                <a:ea typeface="Calibri"/>
                <a:cs typeface="Calibri"/>
                <a:sym typeface="Calibri"/>
              </a:rPr>
              <a:t>voor</a:t>
            </a:r>
            <a:r>
              <a:rPr lang="en-US" sz="2500" dirty="0">
                <a:latin typeface="Calibri"/>
                <a:ea typeface="Calibri"/>
                <a:cs typeface="Calibri"/>
                <a:sym typeface="Calibri"/>
              </a:rPr>
              <a:t> </a:t>
            </a:r>
            <a:r>
              <a:rPr lang="en-US" sz="2500" dirty="0" err="1">
                <a:latin typeface="Calibri"/>
                <a:ea typeface="Calibri"/>
                <a:cs typeface="Calibri"/>
                <a:sym typeface="Calibri"/>
              </a:rPr>
              <a:t>jouw</a:t>
            </a:r>
            <a:r>
              <a:rPr lang="en-US" sz="2500" dirty="0">
                <a:latin typeface="Calibri"/>
                <a:ea typeface="Calibri"/>
                <a:cs typeface="Calibri"/>
                <a:sym typeface="Calibri"/>
              </a:rPr>
              <a:t> </a:t>
            </a:r>
            <a:r>
              <a:rPr lang="en-US" sz="2500" dirty="0" err="1">
                <a:latin typeface="Calibri"/>
                <a:ea typeface="Calibri"/>
                <a:cs typeface="Calibri"/>
                <a:sym typeface="Calibri"/>
              </a:rPr>
              <a:t>kerk</a:t>
            </a:r>
            <a:r>
              <a:rPr lang="en-US" sz="2500" dirty="0">
                <a:latin typeface="Calibri"/>
                <a:ea typeface="Calibri"/>
                <a:cs typeface="Calibri"/>
                <a:sym typeface="Calibri"/>
              </a:rPr>
              <a:t> op het </a:t>
            </a:r>
            <a:r>
              <a:rPr lang="en-US" sz="2500" dirty="0" err="1">
                <a:latin typeface="Calibri"/>
                <a:ea typeface="Calibri"/>
                <a:cs typeface="Calibri"/>
                <a:sym typeface="Calibri"/>
              </a:rPr>
              <a:t>gebied</a:t>
            </a:r>
            <a:r>
              <a:rPr lang="en-US" sz="2500" dirty="0">
                <a:latin typeface="Calibri"/>
                <a:ea typeface="Calibri"/>
                <a:cs typeface="Calibri"/>
                <a:sym typeface="Calibri"/>
              </a:rPr>
              <a:t> van </a:t>
            </a:r>
            <a:r>
              <a:rPr lang="en-US" sz="2500" dirty="0" err="1">
                <a:latin typeface="Calibri"/>
                <a:ea typeface="Calibri"/>
                <a:cs typeface="Calibri"/>
                <a:sym typeface="Calibri"/>
              </a:rPr>
              <a:t>duurzaamheid</a:t>
            </a:r>
            <a:endParaRPr sz="2500" dirty="0">
              <a:latin typeface="Calibri"/>
              <a:ea typeface="Calibri"/>
              <a:cs typeface="Calibri"/>
              <a:sym typeface="Calibri"/>
            </a:endParaRPr>
          </a:p>
          <a:p>
            <a:pPr marL="0" lvl="0" indent="0" algn="l" rtl="0">
              <a:spcBef>
                <a:spcPts val="0"/>
              </a:spcBef>
              <a:spcAft>
                <a:spcPts val="0"/>
              </a:spcAft>
              <a:buNone/>
            </a:pP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a:latin typeface="Calibri"/>
                <a:ea typeface="Calibri"/>
                <a:cs typeface="Calibri"/>
                <a:sym typeface="Calibri"/>
              </a:rPr>
              <a:t>op de </a:t>
            </a:r>
            <a:r>
              <a:rPr lang="en-US" sz="2500" dirty="0" err="1">
                <a:latin typeface="Calibri"/>
                <a:ea typeface="Calibri"/>
                <a:cs typeface="Calibri"/>
                <a:sym typeface="Calibri"/>
              </a:rPr>
              <a:t>korte</a:t>
            </a:r>
            <a:r>
              <a:rPr lang="en-US" sz="2500" dirty="0">
                <a:latin typeface="Calibri"/>
                <a:ea typeface="Calibri"/>
                <a:cs typeface="Calibri"/>
                <a:sym typeface="Calibri"/>
              </a:rPr>
              <a:t> </a:t>
            </a:r>
            <a:r>
              <a:rPr lang="en-US" sz="2500" dirty="0" err="1">
                <a:latin typeface="Calibri"/>
                <a:ea typeface="Calibri"/>
                <a:cs typeface="Calibri"/>
                <a:sym typeface="Calibri"/>
              </a:rPr>
              <a:t>termijn</a:t>
            </a:r>
            <a:r>
              <a:rPr lang="en-US" sz="2500" dirty="0">
                <a:latin typeface="Calibri"/>
                <a:ea typeface="Calibri"/>
                <a:cs typeface="Calibri"/>
                <a:sym typeface="Calibri"/>
              </a:rPr>
              <a:t>?</a:t>
            </a: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a:latin typeface="Calibri"/>
                <a:ea typeface="Calibri"/>
                <a:cs typeface="Calibri"/>
                <a:sym typeface="Calibri"/>
              </a:rPr>
              <a:t>op de </a:t>
            </a:r>
            <a:r>
              <a:rPr lang="en-US" sz="2500" dirty="0" err="1">
                <a:latin typeface="Calibri"/>
                <a:ea typeface="Calibri"/>
                <a:cs typeface="Calibri"/>
                <a:sym typeface="Calibri"/>
              </a:rPr>
              <a:t>lange</a:t>
            </a:r>
            <a:r>
              <a:rPr lang="en-US" sz="2500" dirty="0">
                <a:latin typeface="Calibri"/>
                <a:ea typeface="Calibri"/>
                <a:cs typeface="Calibri"/>
                <a:sym typeface="Calibri"/>
              </a:rPr>
              <a:t> </a:t>
            </a:r>
            <a:r>
              <a:rPr lang="en-US" sz="2500" dirty="0" err="1">
                <a:latin typeface="Calibri"/>
                <a:ea typeface="Calibri"/>
                <a:cs typeface="Calibri"/>
                <a:sym typeface="Calibri"/>
              </a:rPr>
              <a:t>termijn</a:t>
            </a:r>
            <a:r>
              <a:rPr lang="en-US" sz="2500" dirty="0">
                <a:latin typeface="Calibri"/>
                <a:ea typeface="Calibri"/>
                <a:cs typeface="Calibri"/>
                <a:sym typeface="Calibri"/>
              </a:rPr>
              <a:t>?</a:t>
            </a:r>
            <a:endParaRPr sz="2500" dirty="0">
              <a:latin typeface="Calibri"/>
              <a:ea typeface="Calibri"/>
              <a:cs typeface="Calibri"/>
              <a:sym typeface="Calibri"/>
            </a:endParaRPr>
          </a:p>
          <a:p>
            <a:pPr marL="0" lvl="0" indent="0" algn="l" rtl="0">
              <a:spcBef>
                <a:spcPts val="0"/>
              </a:spcBef>
              <a:spcAft>
                <a:spcPts val="0"/>
              </a:spcAft>
              <a:buNone/>
            </a:pPr>
            <a:endParaRPr sz="2500" dirty="0">
              <a:latin typeface="Calibri"/>
              <a:ea typeface="Calibri"/>
              <a:cs typeface="Calibri"/>
              <a:sym typeface="Calibri"/>
            </a:endParaRPr>
          </a:p>
          <a:p>
            <a:pPr marL="0" lvl="0" indent="0" algn="l" rtl="0">
              <a:spcBef>
                <a:spcPts val="0"/>
              </a:spcBef>
              <a:spcAft>
                <a:spcPts val="0"/>
              </a:spcAft>
              <a:buNone/>
            </a:pPr>
            <a:r>
              <a:rPr lang="en-US" sz="2500" dirty="0" err="1">
                <a:latin typeface="Calibri"/>
                <a:ea typeface="Calibri"/>
                <a:cs typeface="Calibri"/>
                <a:sym typeface="Calibri"/>
              </a:rPr>
              <a:t>Welke</a:t>
            </a:r>
            <a:r>
              <a:rPr lang="en-US" sz="2500" dirty="0">
                <a:latin typeface="Calibri"/>
                <a:ea typeface="Calibri"/>
                <a:cs typeface="Calibri"/>
                <a:sym typeface="Calibri"/>
              </a:rPr>
              <a:t> </a:t>
            </a:r>
            <a:r>
              <a:rPr lang="en-US" sz="2500" dirty="0" err="1">
                <a:latin typeface="Calibri"/>
                <a:ea typeface="Calibri"/>
                <a:cs typeface="Calibri"/>
                <a:sym typeface="Calibri"/>
              </a:rPr>
              <a:t>obstakels</a:t>
            </a:r>
            <a:r>
              <a:rPr lang="en-US" sz="2500" dirty="0">
                <a:latin typeface="Calibri"/>
                <a:ea typeface="Calibri"/>
                <a:cs typeface="Calibri"/>
                <a:sym typeface="Calibri"/>
              </a:rPr>
              <a:t> </a:t>
            </a:r>
            <a:r>
              <a:rPr lang="en-US" sz="2500" dirty="0" err="1">
                <a:latin typeface="Calibri"/>
                <a:ea typeface="Calibri"/>
                <a:cs typeface="Calibri"/>
                <a:sym typeface="Calibri"/>
              </a:rPr>
              <a:t>zie</a:t>
            </a:r>
            <a:r>
              <a:rPr lang="en-US" sz="2500" dirty="0">
                <a:latin typeface="Calibri"/>
                <a:ea typeface="Calibri"/>
                <a:cs typeface="Calibri"/>
                <a:sym typeface="Calibri"/>
              </a:rPr>
              <a:t> </a:t>
            </a:r>
            <a:r>
              <a:rPr lang="en-US" sz="2500" dirty="0" err="1">
                <a:latin typeface="Calibri"/>
                <a:ea typeface="Calibri"/>
                <a:cs typeface="Calibri"/>
                <a:sym typeface="Calibri"/>
              </a:rPr>
              <a:t>jij</a:t>
            </a:r>
            <a:r>
              <a:rPr lang="en-US" sz="2500" dirty="0">
                <a:latin typeface="Calibri"/>
                <a:ea typeface="Calibri"/>
                <a:cs typeface="Calibri"/>
                <a:sym typeface="Calibri"/>
              </a:rPr>
              <a:t> in </a:t>
            </a:r>
            <a:r>
              <a:rPr lang="en-US" sz="2500" dirty="0" err="1">
                <a:latin typeface="Calibri"/>
                <a:ea typeface="Calibri"/>
                <a:cs typeface="Calibri"/>
                <a:sym typeface="Calibri"/>
              </a:rPr>
              <a:t>jouw</a:t>
            </a:r>
            <a:r>
              <a:rPr lang="en-US" sz="2500" dirty="0">
                <a:latin typeface="Calibri"/>
                <a:ea typeface="Calibri"/>
                <a:cs typeface="Calibri"/>
                <a:sym typeface="Calibri"/>
              </a:rPr>
              <a:t> </a:t>
            </a:r>
            <a:r>
              <a:rPr lang="en-US" sz="2500" dirty="0" err="1">
                <a:latin typeface="Calibri"/>
                <a:ea typeface="Calibri"/>
                <a:cs typeface="Calibri"/>
                <a:sym typeface="Calibri"/>
              </a:rPr>
              <a:t>kerk</a:t>
            </a:r>
            <a:r>
              <a:rPr lang="en-US" sz="2500" dirty="0">
                <a:latin typeface="Calibri"/>
                <a:ea typeface="Calibri"/>
                <a:cs typeface="Calibri"/>
                <a:sym typeface="Calibri"/>
              </a:rPr>
              <a:t> op het </a:t>
            </a:r>
            <a:r>
              <a:rPr lang="en-US" sz="2500" dirty="0" err="1">
                <a:latin typeface="Calibri"/>
                <a:ea typeface="Calibri"/>
                <a:cs typeface="Calibri"/>
                <a:sym typeface="Calibri"/>
              </a:rPr>
              <a:t>gebied</a:t>
            </a:r>
            <a:r>
              <a:rPr lang="en-US" sz="2500" dirty="0">
                <a:latin typeface="Calibri"/>
                <a:ea typeface="Calibri"/>
                <a:cs typeface="Calibri"/>
                <a:sym typeface="Calibri"/>
              </a:rPr>
              <a:t> van </a:t>
            </a:r>
            <a:r>
              <a:rPr lang="en-US" sz="2500" dirty="0" err="1">
                <a:latin typeface="Calibri"/>
                <a:ea typeface="Calibri"/>
                <a:cs typeface="Calibri"/>
                <a:sym typeface="Calibri"/>
              </a:rPr>
              <a:t>duurzaamheid</a:t>
            </a:r>
            <a:r>
              <a:rPr lang="en-US" sz="2500" dirty="0">
                <a:latin typeface="Calibri"/>
                <a:ea typeface="Calibri"/>
                <a:cs typeface="Calibri"/>
                <a:sym typeface="Calibri"/>
              </a:rPr>
              <a:t>:</a:t>
            </a:r>
            <a:endParaRPr sz="2500" dirty="0">
              <a:latin typeface="Calibri"/>
              <a:ea typeface="Calibri"/>
              <a:cs typeface="Calibri"/>
              <a:sym typeface="Calibri"/>
            </a:endParaRPr>
          </a:p>
          <a:p>
            <a:pPr marL="0" lvl="0" indent="0" algn="l" rtl="0">
              <a:spcBef>
                <a:spcPts val="0"/>
              </a:spcBef>
              <a:spcAft>
                <a:spcPts val="0"/>
              </a:spcAft>
              <a:buNone/>
            </a:pP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a:latin typeface="Calibri"/>
                <a:ea typeface="Calibri"/>
                <a:cs typeface="Calibri"/>
                <a:sym typeface="Calibri"/>
              </a:rPr>
              <a:t>op de </a:t>
            </a:r>
            <a:r>
              <a:rPr lang="en-US" sz="2500" dirty="0" err="1">
                <a:latin typeface="Calibri"/>
                <a:ea typeface="Calibri"/>
                <a:cs typeface="Calibri"/>
                <a:sym typeface="Calibri"/>
              </a:rPr>
              <a:t>korte</a:t>
            </a:r>
            <a:r>
              <a:rPr lang="en-US" sz="2500" dirty="0">
                <a:latin typeface="Calibri"/>
                <a:ea typeface="Calibri"/>
                <a:cs typeface="Calibri"/>
                <a:sym typeface="Calibri"/>
              </a:rPr>
              <a:t> </a:t>
            </a:r>
            <a:r>
              <a:rPr lang="en-US" sz="2500" dirty="0" err="1">
                <a:latin typeface="Calibri"/>
                <a:ea typeface="Calibri"/>
                <a:cs typeface="Calibri"/>
                <a:sym typeface="Calibri"/>
              </a:rPr>
              <a:t>termijn</a:t>
            </a:r>
            <a:r>
              <a:rPr lang="en-US" sz="2500" dirty="0">
                <a:latin typeface="Calibri"/>
                <a:ea typeface="Calibri"/>
                <a:cs typeface="Calibri"/>
                <a:sym typeface="Calibri"/>
              </a:rPr>
              <a:t>?</a:t>
            </a: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a:latin typeface="Calibri"/>
                <a:ea typeface="Calibri"/>
                <a:cs typeface="Calibri"/>
                <a:sym typeface="Calibri"/>
              </a:rPr>
              <a:t>op de </a:t>
            </a:r>
            <a:r>
              <a:rPr lang="en-US" sz="2500" dirty="0" err="1">
                <a:latin typeface="Calibri"/>
                <a:ea typeface="Calibri"/>
                <a:cs typeface="Calibri"/>
                <a:sym typeface="Calibri"/>
              </a:rPr>
              <a:t>lange</a:t>
            </a:r>
            <a:r>
              <a:rPr lang="en-US" sz="2500" dirty="0">
                <a:latin typeface="Calibri"/>
                <a:ea typeface="Calibri"/>
                <a:cs typeface="Calibri"/>
                <a:sym typeface="Calibri"/>
              </a:rPr>
              <a:t> </a:t>
            </a:r>
            <a:r>
              <a:rPr lang="en-US" sz="2500" dirty="0" err="1">
                <a:latin typeface="Calibri"/>
                <a:ea typeface="Calibri"/>
                <a:cs typeface="Calibri"/>
                <a:sym typeface="Calibri"/>
              </a:rPr>
              <a:t>termijn</a:t>
            </a:r>
            <a:r>
              <a:rPr lang="en-US" sz="2500" dirty="0">
                <a:latin typeface="Calibri"/>
                <a:ea typeface="Calibri"/>
                <a:cs typeface="Calibri"/>
                <a:sym typeface="Calibri"/>
              </a:rPr>
              <a:t>?</a:t>
            </a:r>
            <a:br>
              <a:rPr lang="en-US" sz="2500" dirty="0">
                <a:latin typeface="Calibri"/>
                <a:ea typeface="Calibri"/>
                <a:cs typeface="Calibri"/>
                <a:sym typeface="Calibri"/>
              </a:rPr>
            </a:br>
            <a:endParaRPr sz="2500" dirty="0">
              <a:latin typeface="Calibri"/>
              <a:ea typeface="Calibri"/>
              <a:cs typeface="Calibri"/>
              <a:sym typeface="Calibri"/>
            </a:endParaRPr>
          </a:p>
          <a:p>
            <a:pPr marL="0" lvl="0" indent="0" algn="l" rtl="0">
              <a:spcBef>
                <a:spcPts val="0"/>
              </a:spcBef>
              <a:spcAft>
                <a:spcPts val="0"/>
              </a:spcAft>
              <a:buNone/>
            </a:pPr>
            <a:r>
              <a:rPr lang="en-US" sz="2500" dirty="0" err="1">
                <a:latin typeface="Calibri"/>
                <a:ea typeface="Calibri"/>
                <a:cs typeface="Calibri"/>
                <a:sym typeface="Calibri"/>
              </a:rPr>
              <a:t>Werk</a:t>
            </a:r>
            <a:r>
              <a:rPr lang="en-US" sz="2500" dirty="0">
                <a:latin typeface="Calibri"/>
                <a:ea typeface="Calibri"/>
                <a:cs typeface="Calibri"/>
                <a:sym typeface="Calibri"/>
              </a:rPr>
              <a:t> </a:t>
            </a:r>
            <a:r>
              <a:rPr lang="en-US" sz="2500" dirty="0" err="1">
                <a:latin typeface="Calibri"/>
                <a:ea typeface="Calibri"/>
                <a:cs typeface="Calibri"/>
                <a:sym typeface="Calibri"/>
              </a:rPr>
              <a:t>voor</a:t>
            </a:r>
            <a:r>
              <a:rPr lang="en-US" sz="2500" dirty="0">
                <a:latin typeface="Calibri"/>
                <a:ea typeface="Calibri"/>
                <a:cs typeface="Calibri"/>
                <a:sym typeface="Calibri"/>
              </a:rPr>
              <a:t> </a:t>
            </a:r>
            <a:r>
              <a:rPr lang="en-US" sz="2500" dirty="0" err="1">
                <a:latin typeface="Calibri"/>
                <a:ea typeface="Calibri"/>
                <a:cs typeface="Calibri"/>
                <a:sym typeface="Calibri"/>
              </a:rPr>
              <a:t>jouw</a:t>
            </a:r>
            <a:r>
              <a:rPr lang="en-US" sz="2500" dirty="0">
                <a:latin typeface="Calibri"/>
                <a:ea typeface="Calibri"/>
                <a:cs typeface="Calibri"/>
                <a:sym typeface="Calibri"/>
              </a:rPr>
              <a:t> </a:t>
            </a:r>
            <a:r>
              <a:rPr lang="en-US" sz="2500" dirty="0" err="1">
                <a:latin typeface="Calibri"/>
                <a:ea typeface="Calibri"/>
                <a:cs typeface="Calibri"/>
                <a:sym typeface="Calibri"/>
              </a:rPr>
              <a:t>gemeente</a:t>
            </a:r>
            <a:r>
              <a:rPr lang="en-US" sz="2500" dirty="0">
                <a:latin typeface="Calibri"/>
                <a:ea typeface="Calibri"/>
                <a:cs typeface="Calibri"/>
                <a:sym typeface="Calibri"/>
              </a:rPr>
              <a:t> </a:t>
            </a:r>
            <a:r>
              <a:rPr lang="en-US" sz="2500" dirty="0" err="1">
                <a:latin typeface="Calibri"/>
                <a:ea typeface="Calibri"/>
                <a:cs typeface="Calibri"/>
                <a:sym typeface="Calibri"/>
              </a:rPr>
              <a:t>uit</a:t>
            </a:r>
            <a:r>
              <a:rPr lang="en-US" sz="2500" dirty="0">
                <a:latin typeface="Calibri"/>
                <a:ea typeface="Calibri"/>
                <a:cs typeface="Calibri"/>
                <a:sym typeface="Calibri"/>
              </a:rPr>
              <a:t> </a:t>
            </a: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err="1">
                <a:latin typeface="Calibri"/>
                <a:ea typeface="Calibri"/>
                <a:cs typeface="Calibri"/>
                <a:sym typeface="Calibri"/>
              </a:rPr>
              <a:t>welke</a:t>
            </a:r>
            <a:r>
              <a:rPr lang="en-US" sz="2500" dirty="0">
                <a:latin typeface="Calibri"/>
                <a:ea typeface="Calibri"/>
                <a:cs typeface="Calibri"/>
                <a:sym typeface="Calibri"/>
              </a:rPr>
              <a:t> concrete </a:t>
            </a:r>
            <a:r>
              <a:rPr lang="en-US" sz="2500" dirty="0" err="1">
                <a:latin typeface="Calibri"/>
                <a:ea typeface="Calibri"/>
                <a:cs typeface="Calibri"/>
                <a:sym typeface="Calibri"/>
              </a:rPr>
              <a:t>eerste</a:t>
            </a:r>
            <a:r>
              <a:rPr lang="en-US" sz="2500" dirty="0">
                <a:latin typeface="Calibri"/>
                <a:ea typeface="Calibri"/>
                <a:cs typeface="Calibri"/>
                <a:sym typeface="Calibri"/>
              </a:rPr>
              <a:t> </a:t>
            </a:r>
            <a:r>
              <a:rPr lang="en-US" sz="2500" dirty="0" err="1">
                <a:latin typeface="Calibri"/>
                <a:ea typeface="Calibri"/>
                <a:cs typeface="Calibri"/>
                <a:sym typeface="Calibri"/>
              </a:rPr>
              <a:t>stappen</a:t>
            </a:r>
            <a:r>
              <a:rPr lang="en-US" sz="2500" dirty="0">
                <a:latin typeface="Calibri"/>
                <a:ea typeface="Calibri"/>
                <a:cs typeface="Calibri"/>
                <a:sym typeface="Calibri"/>
              </a:rPr>
              <a:t> je </a:t>
            </a:r>
            <a:r>
              <a:rPr lang="en-US" sz="2500" dirty="0" err="1">
                <a:latin typeface="Calibri"/>
                <a:ea typeface="Calibri"/>
                <a:cs typeface="Calibri"/>
                <a:sym typeface="Calibri"/>
              </a:rPr>
              <a:t>zou</a:t>
            </a:r>
            <a:r>
              <a:rPr lang="en-US" sz="2500" dirty="0">
                <a:latin typeface="Calibri"/>
                <a:ea typeface="Calibri"/>
                <a:cs typeface="Calibri"/>
                <a:sym typeface="Calibri"/>
              </a:rPr>
              <a:t> </a:t>
            </a:r>
            <a:r>
              <a:rPr lang="en-US" sz="2500" dirty="0" err="1">
                <a:latin typeface="Calibri"/>
                <a:ea typeface="Calibri"/>
                <a:cs typeface="Calibri"/>
                <a:sym typeface="Calibri"/>
              </a:rPr>
              <a:t>kunnen</a:t>
            </a:r>
            <a:r>
              <a:rPr lang="en-US" sz="2500" dirty="0">
                <a:latin typeface="Calibri"/>
                <a:ea typeface="Calibri"/>
                <a:cs typeface="Calibri"/>
                <a:sym typeface="Calibri"/>
              </a:rPr>
              <a:t> </a:t>
            </a:r>
            <a:r>
              <a:rPr lang="en-US" sz="2500" dirty="0" err="1">
                <a:latin typeface="Calibri"/>
                <a:ea typeface="Calibri"/>
                <a:cs typeface="Calibri"/>
                <a:sym typeface="Calibri"/>
              </a:rPr>
              <a:t>zetten</a:t>
            </a:r>
            <a:endParaRPr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dirty="0" err="1">
                <a:latin typeface="Calibri"/>
                <a:ea typeface="Calibri"/>
                <a:cs typeface="Calibri"/>
                <a:sym typeface="Calibri"/>
              </a:rPr>
              <a:t>wie</a:t>
            </a:r>
            <a:r>
              <a:rPr lang="en-US" sz="2500" dirty="0">
                <a:latin typeface="Calibri"/>
                <a:ea typeface="Calibri"/>
                <a:cs typeface="Calibri"/>
                <a:sym typeface="Calibri"/>
              </a:rPr>
              <a:t> </a:t>
            </a:r>
            <a:r>
              <a:rPr lang="en-US" sz="2500" dirty="0" err="1">
                <a:latin typeface="Calibri"/>
                <a:ea typeface="Calibri"/>
                <a:cs typeface="Calibri"/>
                <a:sym typeface="Calibri"/>
              </a:rPr>
              <a:t>en</a:t>
            </a:r>
            <a:r>
              <a:rPr lang="en-US" sz="2500" dirty="0">
                <a:latin typeface="Calibri"/>
                <a:ea typeface="Calibri"/>
                <a:cs typeface="Calibri"/>
                <a:sym typeface="Calibri"/>
              </a:rPr>
              <a:t> wat je </a:t>
            </a:r>
            <a:r>
              <a:rPr lang="en-US" sz="2500" dirty="0" err="1">
                <a:latin typeface="Calibri"/>
                <a:ea typeface="Calibri"/>
                <a:cs typeface="Calibri"/>
                <a:sym typeface="Calibri"/>
              </a:rPr>
              <a:t>daarvoor</a:t>
            </a:r>
            <a:r>
              <a:rPr lang="en-US" sz="2500" dirty="0">
                <a:latin typeface="Calibri"/>
                <a:ea typeface="Calibri"/>
                <a:cs typeface="Calibri"/>
                <a:sym typeface="Calibri"/>
              </a:rPr>
              <a:t> </a:t>
            </a:r>
            <a:r>
              <a:rPr lang="en-US" sz="2500" dirty="0" err="1">
                <a:latin typeface="Calibri"/>
                <a:ea typeface="Calibri"/>
                <a:cs typeface="Calibri"/>
                <a:sym typeface="Calibri"/>
              </a:rPr>
              <a:t>nodig</a:t>
            </a:r>
            <a:r>
              <a:rPr lang="en-US" sz="2500" dirty="0">
                <a:latin typeface="Calibri"/>
                <a:ea typeface="Calibri"/>
                <a:cs typeface="Calibri"/>
                <a:sym typeface="Calibri"/>
              </a:rPr>
              <a:t> </a:t>
            </a:r>
            <a:r>
              <a:rPr lang="en-US" sz="2500" dirty="0" err="1">
                <a:latin typeface="Calibri"/>
                <a:ea typeface="Calibri"/>
                <a:cs typeface="Calibri"/>
                <a:sym typeface="Calibri"/>
              </a:rPr>
              <a:t>hebt</a:t>
            </a:r>
            <a:endParaRPr lang="en-US" sz="2500" dirty="0">
              <a:latin typeface="Calibri"/>
              <a:ea typeface="Calibri"/>
              <a:cs typeface="Calibri"/>
              <a:sym typeface="Calibri"/>
            </a:endParaRPr>
          </a:p>
          <a:p>
            <a:pPr marL="457200" lvl="0" indent="-387350" algn="l" rtl="0">
              <a:spcBef>
                <a:spcPts val="0"/>
              </a:spcBef>
              <a:spcAft>
                <a:spcPts val="0"/>
              </a:spcAft>
              <a:buSzPts val="2500"/>
              <a:buFont typeface="Calibri"/>
              <a:buChar char="●"/>
            </a:pPr>
            <a:endParaRPr lang="en-US" sz="2500" dirty="0">
              <a:latin typeface="Calibri"/>
              <a:ea typeface="Calibri"/>
              <a:cs typeface="Calibri"/>
              <a:sym typeface="Calibri"/>
            </a:endParaRPr>
          </a:p>
          <a:p>
            <a:pPr marL="69850" lvl="0" algn="l" rtl="0">
              <a:spcBef>
                <a:spcPts val="0"/>
              </a:spcBef>
              <a:spcAft>
                <a:spcPts val="0"/>
              </a:spcAft>
              <a:buSzPts val="2500"/>
            </a:pPr>
            <a:r>
              <a:rPr lang="en-US" sz="2500" dirty="0" err="1">
                <a:latin typeface="Calibri"/>
                <a:ea typeface="Calibri"/>
                <a:cs typeface="Calibri"/>
                <a:sym typeface="Calibri"/>
              </a:rPr>
              <a:t>Houd</a:t>
            </a:r>
            <a:r>
              <a:rPr lang="en-US" sz="2500" dirty="0">
                <a:latin typeface="Calibri"/>
                <a:ea typeface="Calibri"/>
                <a:cs typeface="Calibri"/>
                <a:sym typeface="Calibri"/>
              </a:rPr>
              <a:t> het </a:t>
            </a:r>
            <a:r>
              <a:rPr lang="en-US" sz="2500" dirty="0" err="1">
                <a:latin typeface="Calibri"/>
                <a:ea typeface="Calibri"/>
                <a:cs typeface="Calibri"/>
                <a:sym typeface="Calibri"/>
              </a:rPr>
              <a:t>klein</a:t>
            </a:r>
            <a:r>
              <a:rPr lang="en-US" sz="2500" dirty="0">
                <a:latin typeface="Calibri"/>
                <a:ea typeface="Calibri"/>
                <a:cs typeface="Calibri"/>
                <a:sym typeface="Calibri"/>
              </a:rPr>
              <a:t> </a:t>
            </a:r>
            <a:r>
              <a:rPr lang="en-US" sz="2500" dirty="0" err="1">
                <a:latin typeface="Calibri"/>
                <a:ea typeface="Calibri"/>
                <a:cs typeface="Calibri"/>
                <a:sym typeface="Calibri"/>
              </a:rPr>
              <a:t>en</a:t>
            </a:r>
            <a:r>
              <a:rPr lang="en-US" sz="2500" dirty="0">
                <a:latin typeface="Calibri"/>
                <a:ea typeface="Calibri"/>
                <a:cs typeface="Calibri"/>
                <a:sym typeface="Calibri"/>
              </a:rPr>
              <a:t> begin </a:t>
            </a:r>
            <a:r>
              <a:rPr lang="en-US" sz="2500" dirty="0" err="1">
                <a:latin typeface="Calibri"/>
                <a:ea typeface="Calibri"/>
                <a:cs typeface="Calibri"/>
                <a:sym typeface="Calibri"/>
              </a:rPr>
              <a:t>gewoon</a:t>
            </a:r>
            <a:r>
              <a:rPr lang="en-US" sz="2500" dirty="0">
                <a:latin typeface="Calibri"/>
                <a:ea typeface="Calibri"/>
                <a:cs typeface="Calibri"/>
                <a:sym typeface="Calibri"/>
              </a:rPr>
              <a:t>!</a:t>
            </a:r>
            <a:endParaRPr sz="2500" dirty="0">
              <a:latin typeface="Calibri"/>
              <a:ea typeface="Calibri"/>
              <a:cs typeface="Calibri"/>
              <a:sym typeface="Calibri"/>
            </a:endParaRPr>
          </a:p>
          <a:p>
            <a:pPr marL="0" lvl="0" indent="0" algn="l" rtl="0">
              <a:spcBef>
                <a:spcPts val="0"/>
              </a:spcBef>
              <a:spcAft>
                <a:spcPts val="0"/>
              </a:spcAft>
              <a:buNone/>
            </a:pPr>
            <a:endParaRPr sz="2500" dirty="0">
              <a:latin typeface="Calibri"/>
              <a:ea typeface="Calibri"/>
              <a:cs typeface="Calibri"/>
              <a:sym typeface="Calibri"/>
            </a:endParaRPr>
          </a:p>
          <a:p>
            <a:pPr marL="0" lvl="0" indent="0" algn="l" rtl="0">
              <a:spcBef>
                <a:spcPts val="0"/>
              </a:spcBef>
              <a:spcAft>
                <a:spcPts val="0"/>
              </a:spcAft>
              <a:buNone/>
            </a:pPr>
            <a:endParaRPr sz="2500"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3"/>
        <p:cNvGrpSpPr/>
        <p:nvPr/>
      </p:nvGrpSpPr>
      <p:grpSpPr>
        <a:xfrm>
          <a:off x="0" y="0"/>
          <a:ext cx="0" cy="0"/>
          <a:chOff x="0" y="0"/>
          <a:chExt cx="0" cy="0"/>
        </a:xfrm>
      </p:grpSpPr>
      <p:sp>
        <p:nvSpPr>
          <p:cNvPr id="124" name="Google Shape;124;g130c334bd55_0_0"/>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130c334bd55_0_0"/>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130c334bd55_0_0"/>
          <p:cNvSpPr txBox="1"/>
          <p:nvPr/>
        </p:nvSpPr>
        <p:spPr>
          <a:xfrm>
            <a:off x="843756" y="1595991"/>
            <a:ext cx="5936400" cy="3466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500"/>
              <a:buFont typeface="Arial"/>
              <a:buNone/>
            </a:pPr>
            <a:r>
              <a:rPr lang="en-US" sz="4500" b="0" i="0" u="none" strike="noStrike" cap="none">
                <a:solidFill>
                  <a:srgbClr val="FFFFFF"/>
                </a:solidFill>
                <a:latin typeface="Roboto Light"/>
                <a:ea typeface="Roboto Light"/>
                <a:cs typeface="Roboto Light"/>
                <a:sym typeface="Roboto Light"/>
              </a:rPr>
              <a:t>“</a:t>
            </a:r>
            <a:r>
              <a:rPr lang="en-US" sz="4500">
                <a:solidFill>
                  <a:srgbClr val="FFFFFF"/>
                </a:solidFill>
                <a:latin typeface="Roboto Light"/>
                <a:ea typeface="Roboto Light"/>
                <a:cs typeface="Roboto Light"/>
                <a:sym typeface="Roboto Light"/>
              </a:rPr>
              <a:t>DUURZAAMHEID</a:t>
            </a:r>
            <a:r>
              <a:rPr lang="en-US" sz="4500" b="0" i="0" u="none" strike="noStrike" cap="none">
                <a:solidFill>
                  <a:srgbClr val="FFFFFF"/>
                </a:solidFill>
                <a:latin typeface="Roboto Light"/>
                <a:ea typeface="Roboto Light"/>
                <a:cs typeface="Roboto Light"/>
                <a:sym typeface="Roboto Light"/>
              </a:rPr>
              <a:t> IS </a:t>
            </a:r>
            <a:r>
              <a:rPr lang="en-US" sz="4500">
                <a:solidFill>
                  <a:srgbClr val="FFFFFF"/>
                </a:solidFill>
                <a:latin typeface="Roboto Light"/>
                <a:ea typeface="Roboto Light"/>
                <a:cs typeface="Roboto Light"/>
                <a:sym typeface="Roboto Light"/>
              </a:rPr>
              <a:t>LINKS</a:t>
            </a:r>
            <a:r>
              <a:rPr lang="en-US" sz="4500" b="0" i="0" u="none" strike="noStrike" cap="none">
                <a:solidFill>
                  <a:srgbClr val="FFFFFF"/>
                </a:solidFill>
                <a:latin typeface="Roboto Light"/>
                <a:ea typeface="Roboto Light"/>
                <a:cs typeface="Roboto Light"/>
                <a:sym typeface="Roboto Light"/>
              </a:rPr>
              <a:t>”</a:t>
            </a:r>
            <a:br>
              <a:rPr lang="en-US" sz="4500" b="0" i="0" u="none" strike="noStrike" cap="none">
                <a:solidFill>
                  <a:srgbClr val="FFFFFF"/>
                </a:solidFill>
                <a:latin typeface="Roboto Light"/>
                <a:ea typeface="Roboto Light"/>
                <a:cs typeface="Roboto Light"/>
                <a:sym typeface="Roboto Light"/>
              </a:rPr>
            </a:br>
            <a:br>
              <a:rPr lang="en-US" sz="4500" b="0" i="0" u="none" strike="noStrike" cap="none">
                <a:solidFill>
                  <a:srgbClr val="FFFFFF"/>
                </a:solidFill>
                <a:latin typeface="Roboto Light"/>
                <a:ea typeface="Roboto Light"/>
                <a:cs typeface="Roboto Light"/>
                <a:sym typeface="Roboto Light"/>
              </a:rPr>
            </a:br>
            <a:endParaRPr sz="1400" b="0" i="0" u="none" strike="noStrike" cap="none">
              <a:solidFill>
                <a:srgbClr val="000000"/>
              </a:solidFill>
              <a:latin typeface="Arial"/>
              <a:ea typeface="Arial"/>
              <a:cs typeface="Arial"/>
              <a:sym typeface="Arial"/>
            </a:endParaRPr>
          </a:p>
        </p:txBody>
      </p:sp>
      <p:pic>
        <p:nvPicPr>
          <p:cNvPr id="127" name="Google Shape;127;g130c334bd55_0_0"/>
          <p:cNvPicPr preferRelativeResize="0"/>
          <p:nvPr/>
        </p:nvPicPr>
        <p:blipFill rotWithShape="1">
          <a:blip r:embed="rId3">
            <a:alphaModFix/>
          </a:blip>
          <a:srcRect/>
          <a:stretch/>
        </p:blipFill>
        <p:spPr>
          <a:xfrm>
            <a:off x="11070319" y="5689600"/>
            <a:ext cx="949425" cy="954200"/>
          </a:xfrm>
          <a:prstGeom prst="rect">
            <a:avLst/>
          </a:prstGeom>
          <a:noFill/>
          <a:ln>
            <a:noFill/>
          </a:ln>
        </p:spPr>
      </p:pic>
      <p:sp>
        <p:nvSpPr>
          <p:cNvPr id="128" name="Google Shape;128;g130c334bd55_0_0"/>
          <p:cNvSpPr txBox="1"/>
          <p:nvPr/>
        </p:nvSpPr>
        <p:spPr>
          <a:xfrm>
            <a:off x="0" y="0"/>
            <a:ext cx="12192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32"/>
        <p:cNvGrpSpPr/>
        <p:nvPr/>
      </p:nvGrpSpPr>
      <p:grpSpPr>
        <a:xfrm>
          <a:off x="0" y="0"/>
          <a:ext cx="0" cy="0"/>
          <a:chOff x="0" y="0"/>
          <a:chExt cx="0" cy="0"/>
        </a:xfrm>
      </p:grpSpPr>
      <p:sp>
        <p:nvSpPr>
          <p:cNvPr id="133" name="Google Shape;133;g130c334bd55_0_7"/>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130c334bd55_0_7"/>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g130c334bd55_0_7"/>
          <p:cNvSpPr txBox="1"/>
          <p:nvPr/>
        </p:nvSpPr>
        <p:spPr>
          <a:xfrm>
            <a:off x="843756" y="1595991"/>
            <a:ext cx="5936400" cy="3466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500"/>
              <a:buFont typeface="Arial"/>
              <a:buNone/>
            </a:pPr>
            <a:r>
              <a:rPr lang="en-US" sz="4500" b="0" i="0" u="none" strike="noStrike" cap="none">
                <a:solidFill>
                  <a:srgbClr val="FFFFFF"/>
                </a:solidFill>
                <a:latin typeface="Roboto Light"/>
                <a:ea typeface="Roboto Light"/>
                <a:cs typeface="Roboto Light"/>
                <a:sym typeface="Roboto Light"/>
              </a:rPr>
              <a:t>“</a:t>
            </a:r>
            <a:r>
              <a:rPr lang="en-US" sz="4500">
                <a:solidFill>
                  <a:srgbClr val="FFFFFF"/>
                </a:solidFill>
                <a:latin typeface="Roboto Light"/>
                <a:ea typeface="Roboto Light"/>
                <a:cs typeface="Roboto Light"/>
                <a:sym typeface="Roboto Light"/>
              </a:rPr>
              <a:t>HET ONDERWERP LEIDT TOT ONENIGHEID</a:t>
            </a:r>
            <a:r>
              <a:rPr lang="en-US" sz="4500" b="0" i="0" u="none" strike="noStrike" cap="none">
                <a:solidFill>
                  <a:srgbClr val="FFFFFF"/>
                </a:solidFill>
                <a:latin typeface="Roboto Light"/>
                <a:ea typeface="Roboto Light"/>
                <a:cs typeface="Roboto Light"/>
                <a:sym typeface="Roboto Light"/>
              </a:rPr>
              <a:t>”</a:t>
            </a:r>
            <a:br>
              <a:rPr lang="en-US" sz="4500" b="0" i="0" u="none" strike="noStrike" cap="none">
                <a:solidFill>
                  <a:srgbClr val="FFFFFF"/>
                </a:solidFill>
                <a:latin typeface="Roboto Light"/>
                <a:ea typeface="Roboto Light"/>
                <a:cs typeface="Roboto Light"/>
                <a:sym typeface="Roboto Light"/>
              </a:rPr>
            </a:br>
            <a:br>
              <a:rPr lang="en-US" sz="4500" b="0" i="0" u="none" strike="noStrike" cap="none">
                <a:solidFill>
                  <a:srgbClr val="FFFFFF"/>
                </a:solidFill>
                <a:latin typeface="Roboto Light"/>
                <a:ea typeface="Roboto Light"/>
                <a:cs typeface="Roboto Light"/>
                <a:sym typeface="Roboto Light"/>
              </a:rPr>
            </a:br>
            <a:endParaRPr sz="1400" b="0" i="0" u="none" strike="noStrike" cap="none">
              <a:solidFill>
                <a:srgbClr val="000000"/>
              </a:solidFill>
              <a:latin typeface="Arial"/>
              <a:ea typeface="Arial"/>
              <a:cs typeface="Arial"/>
              <a:sym typeface="Arial"/>
            </a:endParaRPr>
          </a:p>
        </p:txBody>
      </p:sp>
      <p:pic>
        <p:nvPicPr>
          <p:cNvPr id="136" name="Google Shape;136;g130c334bd55_0_7"/>
          <p:cNvPicPr preferRelativeResize="0"/>
          <p:nvPr/>
        </p:nvPicPr>
        <p:blipFill rotWithShape="1">
          <a:blip r:embed="rId3">
            <a:alphaModFix/>
          </a:blip>
          <a:srcRect/>
          <a:stretch/>
        </p:blipFill>
        <p:spPr>
          <a:xfrm>
            <a:off x="11070319" y="5689600"/>
            <a:ext cx="949425" cy="954200"/>
          </a:xfrm>
          <a:prstGeom prst="rect">
            <a:avLst/>
          </a:prstGeom>
          <a:noFill/>
          <a:ln>
            <a:noFill/>
          </a:ln>
        </p:spPr>
      </p:pic>
      <p:sp>
        <p:nvSpPr>
          <p:cNvPr id="137" name="Google Shape;137;g130c334bd55_0_7"/>
          <p:cNvSpPr txBox="1"/>
          <p:nvPr/>
        </p:nvSpPr>
        <p:spPr>
          <a:xfrm>
            <a:off x="0" y="0"/>
            <a:ext cx="12110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41"/>
        <p:cNvGrpSpPr/>
        <p:nvPr/>
      </p:nvGrpSpPr>
      <p:grpSpPr>
        <a:xfrm>
          <a:off x="0" y="0"/>
          <a:ext cx="0" cy="0"/>
          <a:chOff x="0" y="0"/>
          <a:chExt cx="0" cy="0"/>
        </a:xfrm>
      </p:grpSpPr>
      <p:sp>
        <p:nvSpPr>
          <p:cNvPr id="142" name="Google Shape;142;p7"/>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7"/>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p:nvPr/>
        </p:nvSpPr>
        <p:spPr>
          <a:xfrm>
            <a:off x="843756" y="1458827"/>
            <a:ext cx="5936370" cy="34662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rgbClr val="FFFFFF"/>
                </a:solidFill>
                <a:latin typeface="Roboto Light"/>
                <a:ea typeface="Roboto Light"/>
                <a:cs typeface="Roboto Light"/>
                <a:sym typeface="Roboto Light"/>
              </a:rPr>
              <a:t>“</a:t>
            </a:r>
            <a:r>
              <a:rPr lang="en-US" sz="4000">
                <a:solidFill>
                  <a:srgbClr val="FFFFFF"/>
                </a:solidFill>
                <a:latin typeface="Roboto Light"/>
                <a:ea typeface="Roboto Light"/>
                <a:cs typeface="Roboto Light"/>
                <a:sym typeface="Roboto Light"/>
              </a:rPr>
              <a:t>WE HEBBEN ER GEEN TIJD VOOR</a:t>
            </a:r>
            <a:r>
              <a:rPr lang="en-US" sz="4000" b="0" i="0" u="none" strike="noStrike" cap="none">
                <a:solidFill>
                  <a:srgbClr val="FFFFFF"/>
                </a:solidFill>
                <a:latin typeface="Roboto Light"/>
                <a:ea typeface="Roboto Light"/>
                <a:cs typeface="Roboto Light"/>
                <a:sym typeface="Roboto Light"/>
              </a:rPr>
              <a:t>”</a:t>
            </a:r>
            <a:br>
              <a:rPr lang="en-US" sz="4000" b="0" i="0" u="none" strike="noStrike" cap="none">
                <a:solidFill>
                  <a:srgbClr val="FFFFFF"/>
                </a:solidFill>
                <a:latin typeface="Roboto Light"/>
                <a:ea typeface="Roboto Light"/>
                <a:cs typeface="Roboto Light"/>
                <a:sym typeface="Roboto Light"/>
              </a:rPr>
            </a:br>
            <a:br>
              <a:rPr lang="en-US" sz="4000" b="0" i="0" u="none" strike="noStrike" cap="none">
                <a:solidFill>
                  <a:srgbClr val="FFFFFF"/>
                </a:solidFill>
                <a:latin typeface="Roboto Light"/>
                <a:ea typeface="Roboto Light"/>
                <a:cs typeface="Roboto Light"/>
                <a:sym typeface="Roboto Light"/>
              </a:rPr>
            </a:br>
            <a:endParaRPr sz="1400" b="0" i="0" u="none" strike="noStrike" cap="none">
              <a:solidFill>
                <a:srgbClr val="000000"/>
              </a:solidFill>
              <a:latin typeface="Arial"/>
              <a:ea typeface="Arial"/>
              <a:cs typeface="Arial"/>
              <a:sym typeface="Arial"/>
            </a:endParaRPr>
          </a:p>
        </p:txBody>
      </p:sp>
      <p:pic>
        <p:nvPicPr>
          <p:cNvPr id="145" name="Google Shape;145;p7"/>
          <p:cNvPicPr preferRelativeResize="0"/>
          <p:nvPr/>
        </p:nvPicPr>
        <p:blipFill rotWithShape="1">
          <a:blip r:embed="rId3">
            <a:alphaModFix/>
          </a:blip>
          <a:srcRect/>
          <a:stretch/>
        </p:blipFill>
        <p:spPr>
          <a:xfrm>
            <a:off x="11070319" y="5689600"/>
            <a:ext cx="949427" cy="954198"/>
          </a:xfrm>
          <a:prstGeom prst="rect">
            <a:avLst/>
          </a:prstGeom>
          <a:noFill/>
          <a:ln>
            <a:noFill/>
          </a:ln>
        </p:spPr>
      </p:pic>
      <p:sp>
        <p:nvSpPr>
          <p:cNvPr id="146" name="Google Shape;146;p7"/>
          <p:cNvSpPr txBox="1"/>
          <p:nvPr/>
        </p:nvSpPr>
        <p:spPr>
          <a:xfrm>
            <a:off x="0" y="0"/>
            <a:ext cx="12192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0"/>
        <p:cNvGrpSpPr/>
        <p:nvPr/>
      </p:nvGrpSpPr>
      <p:grpSpPr>
        <a:xfrm>
          <a:off x="0" y="0"/>
          <a:ext cx="0" cy="0"/>
          <a:chOff x="0" y="0"/>
          <a:chExt cx="0" cy="0"/>
        </a:xfrm>
      </p:grpSpPr>
      <p:sp>
        <p:nvSpPr>
          <p:cNvPr id="151" name="Google Shape;151;p10"/>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0"/>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0"/>
          <p:cNvSpPr txBox="1"/>
          <p:nvPr/>
        </p:nvSpPr>
        <p:spPr>
          <a:xfrm>
            <a:off x="1119281" y="1695893"/>
            <a:ext cx="5936370" cy="34662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500"/>
              <a:buFont typeface="Arial"/>
              <a:buNone/>
            </a:pPr>
            <a:r>
              <a:rPr lang="en-US" sz="4500" b="0" i="0" u="none" strike="noStrike" cap="none">
                <a:solidFill>
                  <a:srgbClr val="FFFFFF"/>
                </a:solidFill>
                <a:latin typeface="Roboto Light"/>
                <a:ea typeface="Roboto Light"/>
                <a:cs typeface="Roboto Light"/>
                <a:sym typeface="Roboto Light"/>
              </a:rPr>
              <a:t>“IK KAN DE KAR NIET IN MIJN EENTJE TREKKEN”</a:t>
            </a:r>
            <a:br>
              <a:rPr lang="en-US" sz="4500" b="0" i="0" u="none" strike="noStrike" cap="none">
                <a:solidFill>
                  <a:srgbClr val="FFFFFF"/>
                </a:solidFill>
                <a:latin typeface="Roboto Light"/>
                <a:ea typeface="Roboto Light"/>
                <a:cs typeface="Roboto Light"/>
                <a:sym typeface="Roboto Light"/>
              </a:rPr>
            </a:br>
            <a:endParaRPr sz="4500" b="0" i="0" u="none" strike="noStrike" cap="none">
              <a:solidFill>
                <a:srgbClr val="FFFFFF"/>
              </a:solidFill>
              <a:latin typeface="Roboto Light"/>
              <a:ea typeface="Roboto Light"/>
              <a:cs typeface="Roboto Light"/>
              <a:sym typeface="Roboto Light"/>
            </a:endParaRPr>
          </a:p>
        </p:txBody>
      </p:sp>
      <p:pic>
        <p:nvPicPr>
          <p:cNvPr id="154" name="Google Shape;154;p10"/>
          <p:cNvPicPr preferRelativeResize="0"/>
          <p:nvPr/>
        </p:nvPicPr>
        <p:blipFill rotWithShape="1">
          <a:blip r:embed="rId3">
            <a:alphaModFix/>
          </a:blip>
          <a:srcRect/>
          <a:stretch/>
        </p:blipFill>
        <p:spPr>
          <a:xfrm>
            <a:off x="11070319" y="5689600"/>
            <a:ext cx="949427" cy="954198"/>
          </a:xfrm>
          <a:prstGeom prst="rect">
            <a:avLst/>
          </a:prstGeom>
          <a:noFill/>
          <a:ln>
            <a:noFill/>
          </a:ln>
        </p:spPr>
      </p:pic>
      <p:sp>
        <p:nvSpPr>
          <p:cNvPr id="155" name="Google Shape;155;p10"/>
          <p:cNvSpPr txBox="1"/>
          <p:nvPr/>
        </p:nvSpPr>
        <p:spPr>
          <a:xfrm>
            <a:off x="0" y="0"/>
            <a:ext cx="12192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9"/>
        <p:cNvGrpSpPr/>
        <p:nvPr/>
      </p:nvGrpSpPr>
      <p:grpSpPr>
        <a:xfrm>
          <a:off x="0" y="0"/>
          <a:ext cx="0" cy="0"/>
          <a:chOff x="0" y="0"/>
          <a:chExt cx="0" cy="0"/>
        </a:xfrm>
      </p:grpSpPr>
      <p:sp>
        <p:nvSpPr>
          <p:cNvPr id="160" name="Google Shape;160;p8"/>
          <p:cNvSpPr/>
          <p:nvPr/>
        </p:nvSpPr>
        <p:spPr>
          <a:xfrm rot="10800000">
            <a:off x="1" y="968595"/>
            <a:ext cx="8426302" cy="6858000"/>
          </a:xfrm>
          <a:custGeom>
            <a:avLst/>
            <a:gdLst/>
            <a:ahLst/>
            <a:cxnLst/>
            <a:rect l="l" t="t" r="r" b="b"/>
            <a:pathLst>
              <a:path w="8426302" h="6858000" extrusionOk="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8"/>
          <p:cNvSpPr/>
          <p:nvPr/>
        </p:nvSpPr>
        <p:spPr>
          <a:xfrm rot="10800000">
            <a:off x="0" y="968595"/>
            <a:ext cx="8174932" cy="6858000"/>
          </a:xfrm>
          <a:custGeom>
            <a:avLst/>
            <a:gdLst/>
            <a:ahLst/>
            <a:cxnLst/>
            <a:rect l="l" t="t" r="r" b="b"/>
            <a:pathLst>
              <a:path w="8174932" h="6858000" extrusionOk="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1119281" y="1695893"/>
            <a:ext cx="5936370" cy="34662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500"/>
              <a:buFont typeface="Arial"/>
              <a:buNone/>
            </a:pPr>
            <a:r>
              <a:rPr lang="en-US" sz="4500" b="0" i="0" u="none" strike="noStrike" cap="none">
                <a:solidFill>
                  <a:srgbClr val="FFFFFF"/>
                </a:solidFill>
                <a:latin typeface="Roboto Light"/>
                <a:ea typeface="Roboto Light"/>
                <a:cs typeface="Roboto Light"/>
                <a:sym typeface="Roboto Light"/>
              </a:rPr>
              <a:t>“DUURZAAM IS</a:t>
            </a:r>
            <a:r>
              <a:rPr lang="en-US" sz="4500">
                <a:solidFill>
                  <a:srgbClr val="FFFFFF"/>
                </a:solidFill>
                <a:latin typeface="Roboto Light"/>
                <a:ea typeface="Roboto Light"/>
                <a:cs typeface="Roboto Light"/>
                <a:sym typeface="Roboto Light"/>
              </a:rPr>
              <a:t> </a:t>
            </a:r>
            <a:r>
              <a:rPr lang="en-US" sz="4500" b="0" i="0" u="none" strike="noStrike" cap="none">
                <a:solidFill>
                  <a:srgbClr val="FFFFFF"/>
                </a:solidFill>
                <a:latin typeface="Roboto Light"/>
                <a:ea typeface="Roboto Light"/>
                <a:cs typeface="Roboto Light"/>
                <a:sym typeface="Roboto Light"/>
              </a:rPr>
              <a:t>DUUR”</a:t>
            </a:r>
            <a:br>
              <a:rPr lang="en-US" sz="4500" b="0" i="0" u="none" strike="noStrike" cap="none">
                <a:solidFill>
                  <a:srgbClr val="FFFFFF"/>
                </a:solidFill>
                <a:latin typeface="Roboto Light"/>
                <a:ea typeface="Roboto Light"/>
                <a:cs typeface="Roboto Light"/>
                <a:sym typeface="Roboto Light"/>
              </a:rPr>
            </a:br>
            <a:br>
              <a:rPr lang="en-US" sz="4500" b="0" i="0" u="none" strike="noStrike" cap="none">
                <a:solidFill>
                  <a:srgbClr val="FFFFFF"/>
                </a:solidFill>
                <a:latin typeface="Roboto Light"/>
                <a:ea typeface="Roboto Light"/>
                <a:cs typeface="Roboto Light"/>
                <a:sym typeface="Roboto Light"/>
              </a:rPr>
            </a:br>
            <a:endParaRPr sz="4500" b="0" i="0" u="none" strike="noStrike" cap="none">
              <a:solidFill>
                <a:srgbClr val="FFFFFF"/>
              </a:solidFill>
              <a:latin typeface="Roboto Light"/>
              <a:ea typeface="Roboto Light"/>
              <a:cs typeface="Roboto Light"/>
              <a:sym typeface="Roboto Light"/>
            </a:endParaRPr>
          </a:p>
        </p:txBody>
      </p:sp>
      <p:pic>
        <p:nvPicPr>
          <p:cNvPr id="163" name="Google Shape;163;p8"/>
          <p:cNvPicPr preferRelativeResize="0"/>
          <p:nvPr/>
        </p:nvPicPr>
        <p:blipFill rotWithShape="1">
          <a:blip r:embed="rId3">
            <a:alphaModFix/>
          </a:blip>
          <a:srcRect/>
          <a:stretch/>
        </p:blipFill>
        <p:spPr>
          <a:xfrm>
            <a:off x="11070319" y="5689600"/>
            <a:ext cx="949427" cy="954198"/>
          </a:xfrm>
          <a:prstGeom prst="rect">
            <a:avLst/>
          </a:prstGeom>
          <a:noFill/>
          <a:ln>
            <a:noFill/>
          </a:ln>
        </p:spPr>
      </p:pic>
      <p:sp>
        <p:nvSpPr>
          <p:cNvPr id="164" name="Google Shape;164;p8"/>
          <p:cNvSpPr txBox="1"/>
          <p:nvPr/>
        </p:nvSpPr>
        <p:spPr>
          <a:xfrm>
            <a:off x="0" y="0"/>
            <a:ext cx="12110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200">
                <a:solidFill>
                  <a:schemeClr val="lt1"/>
                </a:solidFill>
                <a:latin typeface="Calibri"/>
                <a:ea typeface="Calibri"/>
                <a:cs typeface="Calibri"/>
                <a:sym typeface="Calibri"/>
              </a:rPr>
              <a:t>WAAROM NIET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130c334bd55_0_363"/>
          <p:cNvSpPr/>
          <p:nvPr/>
        </p:nvSpPr>
        <p:spPr>
          <a:xfrm>
            <a:off x="95250" y="92777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130c334bd55_0_363"/>
          <p:cNvSpPr/>
          <p:nvPr/>
        </p:nvSpPr>
        <p:spPr>
          <a:xfrm rot="-5400000" flipH="1">
            <a:off x="1347859" y="1352068"/>
            <a:ext cx="3850317" cy="6546037"/>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2">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g130c334bd55_0_363"/>
          <p:cNvSpPr txBox="1"/>
          <p:nvPr/>
        </p:nvSpPr>
        <p:spPr>
          <a:xfrm>
            <a:off x="535387" y="3216858"/>
            <a:ext cx="3768900" cy="16062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600"/>
              </a:spcBef>
              <a:spcAft>
                <a:spcPts val="0"/>
              </a:spcAft>
              <a:buClr>
                <a:schemeClr val="dk1"/>
              </a:buClr>
              <a:buSzPct val="100000"/>
              <a:buFont typeface="Arial"/>
              <a:buNone/>
            </a:pPr>
            <a:r>
              <a:rPr lang="en-US" sz="6000" i="1">
                <a:solidFill>
                  <a:schemeClr val="dk1"/>
                </a:solidFill>
                <a:latin typeface="Roboto Light"/>
                <a:ea typeface="Roboto Light"/>
                <a:cs typeface="Roboto Light"/>
                <a:sym typeface="Roboto Light"/>
              </a:rPr>
              <a:t>Waarom wel?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6000" b="0" i="0" u="none" strike="noStrike" cap="none">
              <a:solidFill>
                <a:schemeClr val="dk1"/>
              </a:solidFill>
              <a:latin typeface="Roboto Light"/>
              <a:ea typeface="Roboto Light"/>
              <a:cs typeface="Roboto Light"/>
              <a:sym typeface="Roboto Light"/>
            </a:endParaRPr>
          </a:p>
        </p:txBody>
      </p:sp>
      <p:sp>
        <p:nvSpPr>
          <p:cNvPr id="172" name="Google Shape;172;g130c334bd55_0_363"/>
          <p:cNvSpPr txBox="1"/>
          <p:nvPr/>
        </p:nvSpPr>
        <p:spPr>
          <a:xfrm>
            <a:off x="5973525" y="408225"/>
            <a:ext cx="6068700" cy="7511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800">
              <a:latin typeface="Calibri"/>
              <a:ea typeface="Calibri"/>
              <a:cs typeface="Calibri"/>
              <a:sym typeface="Calibri"/>
            </a:endParaRPr>
          </a:p>
          <a:p>
            <a:pPr marL="457200" lvl="0" indent="0" algn="l" rtl="0">
              <a:spcBef>
                <a:spcPts val="0"/>
              </a:spcBef>
              <a:spcAft>
                <a:spcPts val="0"/>
              </a:spcAft>
              <a:buNone/>
            </a:pPr>
            <a:endParaRPr sz="2800">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a:solidFill>
                  <a:schemeClr val="dk1"/>
                </a:solidFill>
                <a:latin typeface="Calibri"/>
                <a:ea typeface="Calibri"/>
                <a:cs typeface="Calibri"/>
                <a:sym typeface="Calibri"/>
              </a:rPr>
              <a:t>Kerkelijke opdracht</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Bijbelse opdracht</a:t>
            </a:r>
            <a:endParaRPr sz="3500">
              <a:latin typeface="Calibri"/>
              <a:ea typeface="Calibri"/>
              <a:cs typeface="Calibri"/>
              <a:sym typeface="Calibri"/>
            </a:endParaRPr>
          </a:p>
          <a:p>
            <a:pPr marL="9144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Niet te scheiden van andere gebieden van het kerk zijn</a:t>
            </a:r>
            <a:endParaRPr sz="3500">
              <a:latin typeface="Calibri"/>
              <a:ea typeface="Calibri"/>
              <a:cs typeface="Calibri"/>
              <a:sym typeface="Calibri"/>
            </a:endParaRPr>
          </a:p>
          <a:p>
            <a:pPr marL="914400" lvl="0" indent="0" algn="l" rtl="0">
              <a:spcBef>
                <a:spcPts val="0"/>
              </a:spcBef>
              <a:spcAft>
                <a:spcPts val="0"/>
              </a:spcAft>
              <a:buNone/>
            </a:pPr>
            <a:endParaRPr sz="3500">
              <a:latin typeface="Calibri"/>
              <a:ea typeface="Calibri"/>
              <a:cs typeface="Calibri"/>
              <a:sym typeface="Calibri"/>
            </a:endParaRPr>
          </a:p>
          <a:p>
            <a:pPr marL="457200" lvl="0" indent="-450850" algn="l" rtl="0">
              <a:spcBef>
                <a:spcPts val="0"/>
              </a:spcBef>
              <a:spcAft>
                <a:spcPts val="0"/>
              </a:spcAft>
              <a:buSzPts val="3500"/>
              <a:buFont typeface="Calibri"/>
              <a:buAutoNum type="arabicPeriod"/>
            </a:pPr>
            <a:r>
              <a:rPr lang="en-US" sz="3500">
                <a:latin typeface="Calibri"/>
                <a:ea typeface="Calibri"/>
                <a:cs typeface="Calibri"/>
                <a:sym typeface="Calibri"/>
              </a:rPr>
              <a:t>Actualiteit: klimaatverandering en klimaat-ongerechtigheid</a:t>
            </a:r>
            <a:endParaRPr sz="3500">
              <a:latin typeface="Calibri"/>
              <a:ea typeface="Calibri"/>
              <a:cs typeface="Calibri"/>
              <a:sym typeface="Calibri"/>
            </a:endParaRPr>
          </a:p>
          <a:p>
            <a:pPr marL="457200" lvl="0" indent="0" algn="l" rtl="0">
              <a:spcBef>
                <a:spcPts val="0"/>
              </a:spcBef>
              <a:spcAft>
                <a:spcPts val="0"/>
              </a:spcAft>
              <a:buNone/>
            </a:pPr>
            <a:endParaRPr sz="35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p:txBody>
      </p:sp>
      <p:pic>
        <p:nvPicPr>
          <p:cNvPr id="173" name="Google Shape;173;g130c334bd55_0_363"/>
          <p:cNvPicPr preferRelativeResize="0"/>
          <p:nvPr/>
        </p:nvPicPr>
        <p:blipFill>
          <a:blip r:embed="rId3">
            <a:alphaModFix/>
          </a:blip>
          <a:stretch>
            <a:fillRect/>
          </a:stretch>
        </p:blipFill>
        <p:spPr>
          <a:xfrm>
            <a:off x="312975" y="353775"/>
            <a:ext cx="2027476" cy="2027476"/>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1584</Words>
  <Application>Microsoft Macintosh PowerPoint</Application>
  <PresentationFormat>Breedbeeld</PresentationFormat>
  <Paragraphs>260</Paragraphs>
  <Slides>32</Slides>
  <Notes>32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Calibri</vt:lpstr>
      <vt:lpstr>Arial</vt:lpstr>
      <vt:lpstr>Roboto Light</vt:lpstr>
      <vt:lpstr>Roboto Thin</vt:lpstr>
      <vt:lpstr>Roboto</vt:lpstr>
      <vt:lpstr>Kantoorthema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PG Andijk</vt:lpstr>
      <vt:lpstr>PG Andijk</vt:lpstr>
      <vt:lpstr>PG Hoorn-Zwaag-Blokker</vt:lpstr>
      <vt:lpstr>PG Hoorn-Zwaag-Blokker</vt:lpstr>
      <vt:lpstr>NGK Enschede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Hanna van der Horst</dc:creator>
  <cp:lastModifiedBy>Lydia van Maurik</cp:lastModifiedBy>
  <cp:revision>1</cp:revision>
  <dcterms:created xsi:type="dcterms:W3CDTF">2021-05-27T18:32:39Z</dcterms:created>
  <dcterms:modified xsi:type="dcterms:W3CDTF">2022-06-13T08:07:19Z</dcterms:modified>
</cp:coreProperties>
</file>